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omments/comment1.xml" ContentType="application/vnd.openxmlformats-officedocument.presentationml.comment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drawings/drawing1.xml" ContentType="application/vnd.openxmlformats-officedocument.drawingml.chartshapes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4.xml" ContentType="application/vnd.openxmlformats-officedocument.presentationml.notesSl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5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6.xml" ContentType="application/vnd.openxmlformats-officedocument.presentationml.notesSl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drawings/drawing2.xml" ContentType="application/vnd.openxmlformats-officedocument.drawingml.chartshapes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drawings/drawing3.xml" ContentType="application/vnd.openxmlformats-officedocument.drawingml.chartshapes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1146" r:id="rId2"/>
    <p:sldId id="1218" r:id="rId3"/>
    <p:sldId id="1193" r:id="rId4"/>
    <p:sldId id="1189" r:id="rId5"/>
    <p:sldId id="1188" r:id="rId6"/>
    <p:sldId id="1194" r:id="rId7"/>
    <p:sldId id="1195" r:id="rId8"/>
    <p:sldId id="1196" r:id="rId9"/>
    <p:sldId id="1173" r:id="rId10"/>
    <p:sldId id="1149" r:id="rId11"/>
    <p:sldId id="1219" r:id="rId12"/>
    <p:sldId id="1220" r:id="rId13"/>
    <p:sldId id="1204" r:id="rId14"/>
    <p:sldId id="1205" r:id="rId15"/>
    <p:sldId id="1174" r:id="rId16"/>
    <p:sldId id="1152" r:id="rId17"/>
    <p:sldId id="1153" r:id="rId18"/>
    <p:sldId id="1206" r:id="rId19"/>
    <p:sldId id="1207" r:id="rId20"/>
    <p:sldId id="1209" r:id="rId21"/>
    <p:sldId id="1208" r:id="rId22"/>
    <p:sldId id="1175" r:id="rId23"/>
    <p:sldId id="1190" r:id="rId24"/>
    <p:sldId id="1191" r:id="rId25"/>
    <p:sldId id="1192" r:id="rId26"/>
    <p:sldId id="1212" r:id="rId27"/>
    <p:sldId id="1211" r:id="rId28"/>
    <p:sldId id="1154" r:id="rId29"/>
    <p:sldId id="1214" r:id="rId30"/>
    <p:sldId id="1215" r:id="rId31"/>
    <p:sldId id="1216" r:id="rId32"/>
    <p:sldId id="1217" r:id="rId33"/>
    <p:sldId id="1182" r:id="rId34"/>
  </p:sldIdLst>
  <p:sldSz cx="12192000" cy="6858000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5630D4A-47D0-4421-9F6D-DD9BA91ABDA4}">
          <p14:sldIdLst>
            <p14:sldId id="1146"/>
            <p14:sldId id="1218"/>
            <p14:sldId id="1193"/>
            <p14:sldId id="1189"/>
            <p14:sldId id="1188"/>
            <p14:sldId id="1194"/>
            <p14:sldId id="1195"/>
            <p14:sldId id="1196"/>
            <p14:sldId id="1173"/>
            <p14:sldId id="1149"/>
            <p14:sldId id="1219"/>
            <p14:sldId id="1220"/>
            <p14:sldId id="1204"/>
            <p14:sldId id="1205"/>
            <p14:sldId id="1174"/>
            <p14:sldId id="1152"/>
            <p14:sldId id="1153"/>
            <p14:sldId id="1206"/>
            <p14:sldId id="1207"/>
            <p14:sldId id="1209"/>
            <p14:sldId id="1208"/>
            <p14:sldId id="1175"/>
            <p14:sldId id="1190"/>
            <p14:sldId id="1191"/>
            <p14:sldId id="1192"/>
            <p14:sldId id="1212"/>
            <p14:sldId id="1211"/>
            <p14:sldId id="1154"/>
            <p14:sldId id="1214"/>
            <p14:sldId id="1215"/>
            <p14:sldId id="1216"/>
            <p14:sldId id="1217"/>
            <p14:sldId id="11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атышев Дмитрий Михайлович" initials="ЛДМ" lastIdx="3" clrIdx="0">
    <p:extLst>
      <p:ext uri="{19B8F6BF-5375-455C-9EA6-DF929625EA0E}">
        <p15:presenceInfo xmlns:p15="http://schemas.microsoft.com/office/powerpoint/2012/main" userId="S-1-5-21-3128763955-181319717-1275663547-31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767"/>
    <a:srgbClr val="FF7F7E"/>
    <a:srgbClr val="92D050"/>
    <a:srgbClr val="D16AB9"/>
    <a:srgbClr val="FCF6FB"/>
    <a:srgbClr val="7C6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7432" autoAdjust="0"/>
  </p:normalViewPr>
  <p:slideViewPr>
    <p:cSldViewPr snapToGrid="0">
      <p:cViewPr varScale="1">
        <p:scale>
          <a:sx n="110" d="100"/>
          <a:sy n="110" d="100"/>
        </p:scale>
        <p:origin x="450" y="108"/>
      </p:cViewPr>
      <p:guideLst>
        <p:guide orient="horz" pos="2160"/>
        <p:guide pos="37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tyshev_dm\Downloads\&#1056;&#1072;&#1073;&#1086;&#1095;&#1072;&#1103;%20&#1087;&#1072;&#1087;&#1082;&#1072;\&#1055;&#1056;&#1045;&#1047;&#1067;\&#1056;&#1072;&#1089;&#1095;&#1105;&#1090;&#1099;%20&#1087;&#1086;%20&#1073;&#1072;&#1079;&#1077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tyshev_dm\Downloads\&#1056;&#1072;&#1073;&#1086;&#1095;&#1072;&#1103;%20&#1087;&#1072;&#1087;&#1082;&#1072;\&#1055;&#1056;&#1045;&#1047;&#1067;\&#1056;&#1072;&#1089;&#1095;&#1105;&#1090;&#1099;%20&#1087;&#1086;%20&#1073;&#1072;&#1079;&#1077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chartUserShapes" Target="../drawings/drawing1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tyshev_dm\Downloads\&#1056;&#1072;&#1073;&#1086;&#1095;&#1072;&#1103;%20&#1087;&#1072;&#1087;&#1082;&#1072;\&#1054;&#1090;&#1095;&#1077;&#1090;%20&#1087;&#1086;%20&#1043;&#1048;&#1040;_29%2008%2025\&#1058;&#1072;&#1073;&#1083;&#1080;&#1094;&#1099;%20&#1089;%20&#1088;&#1086;&#1089;&#1089;&#1090;&#1072;&#1090;&#1072;%20&#1080;%20&#1089;%20&#1088;&#1072;&#1074;&#1085;&#1077;&#1085;&#1082;&#1080;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chartUserShapes" Target="../drawings/drawing2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chartUserShapes" Target="../drawings/drawing3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6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</a:t>
            </a:r>
            <a:r>
              <a:rPr lang="ru-RU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мужчин и женщин среди студентов по возрасту, %*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9378307078047083"/>
          <c:y val="2.26842371525325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.13041833226990518"/>
          <c:w val="0.95204871409560976"/>
          <c:h val="0.830825573149883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Лист3!$N$5:$N$23</c:f>
              <c:numCache>
                <c:formatCode>General</c:formatCode>
                <c:ptCount val="19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34</c:v>
                </c:pt>
                <c:pt idx="17">
                  <c:v>39</c:v>
                </c:pt>
                <c:pt idx="18">
                  <c:v>40</c:v>
                </c:pt>
              </c:numCache>
            </c:numRef>
          </c:cat>
          <c:val>
            <c:numRef>
              <c:f>Лист3!$P$5:$P$23</c:f>
              <c:numCache>
                <c:formatCode>General</c:formatCode>
                <c:ptCount val="19"/>
                <c:pt idx="0">
                  <c:v>23</c:v>
                </c:pt>
                <c:pt idx="1">
                  <c:v>1515</c:v>
                </c:pt>
                <c:pt idx="2">
                  <c:v>10783</c:v>
                </c:pt>
                <c:pt idx="3">
                  <c:v>13174</c:v>
                </c:pt>
                <c:pt idx="4">
                  <c:v>10922</c:v>
                </c:pt>
                <c:pt idx="5">
                  <c:v>7174</c:v>
                </c:pt>
                <c:pt idx="6">
                  <c:v>2437</c:v>
                </c:pt>
                <c:pt idx="7">
                  <c:v>880</c:v>
                </c:pt>
                <c:pt idx="8">
                  <c:v>472</c:v>
                </c:pt>
                <c:pt idx="9">
                  <c:v>296</c:v>
                </c:pt>
                <c:pt idx="10">
                  <c:v>210</c:v>
                </c:pt>
                <c:pt idx="11">
                  <c:v>161</c:v>
                </c:pt>
                <c:pt idx="12">
                  <c:v>110</c:v>
                </c:pt>
                <c:pt idx="13">
                  <c:v>98</c:v>
                </c:pt>
                <c:pt idx="14">
                  <c:v>84</c:v>
                </c:pt>
                <c:pt idx="15">
                  <c:v>73</c:v>
                </c:pt>
                <c:pt idx="16">
                  <c:v>224</c:v>
                </c:pt>
                <c:pt idx="17">
                  <c:v>245</c:v>
                </c:pt>
                <c:pt idx="18">
                  <c:v>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65-4FA5-8DCA-A076812EF8D6}"/>
            </c:ext>
          </c:extLst>
        </c:ser>
        <c:ser>
          <c:idx val="1"/>
          <c:order val="1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Лист3!$N$5:$N$23</c:f>
              <c:numCache>
                <c:formatCode>General</c:formatCode>
                <c:ptCount val="19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34</c:v>
                </c:pt>
                <c:pt idx="17">
                  <c:v>39</c:v>
                </c:pt>
                <c:pt idx="18">
                  <c:v>40</c:v>
                </c:pt>
              </c:numCache>
            </c:numRef>
          </c:cat>
          <c:val>
            <c:numRef>
              <c:f>Лист3!$Q$5:$Q$23</c:f>
              <c:numCache>
                <c:formatCode>#\ ##0;#\ ##0</c:formatCode>
                <c:ptCount val="19"/>
                <c:pt idx="0">
                  <c:v>-3</c:v>
                </c:pt>
                <c:pt idx="1">
                  <c:v>-1133</c:v>
                </c:pt>
                <c:pt idx="2">
                  <c:v>-12430</c:v>
                </c:pt>
                <c:pt idx="3">
                  <c:v>-14452</c:v>
                </c:pt>
                <c:pt idx="4">
                  <c:v>-12739</c:v>
                </c:pt>
                <c:pt idx="5">
                  <c:v>-8632</c:v>
                </c:pt>
                <c:pt idx="6">
                  <c:v>-2765</c:v>
                </c:pt>
                <c:pt idx="7">
                  <c:v>-913</c:v>
                </c:pt>
                <c:pt idx="8">
                  <c:v>-526</c:v>
                </c:pt>
                <c:pt idx="9">
                  <c:v>-311</c:v>
                </c:pt>
                <c:pt idx="10">
                  <c:v>-206</c:v>
                </c:pt>
                <c:pt idx="11">
                  <c:v>-161</c:v>
                </c:pt>
                <c:pt idx="12">
                  <c:v>-136</c:v>
                </c:pt>
                <c:pt idx="13">
                  <c:v>-110</c:v>
                </c:pt>
                <c:pt idx="14">
                  <c:v>-109</c:v>
                </c:pt>
                <c:pt idx="15">
                  <c:v>-92</c:v>
                </c:pt>
                <c:pt idx="16">
                  <c:v>-304</c:v>
                </c:pt>
                <c:pt idx="17">
                  <c:v>-292</c:v>
                </c:pt>
                <c:pt idx="18">
                  <c:v>-262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65-4FA5-8DCA-A076812EF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90"/>
        <c:axId val="1636903823"/>
        <c:axId val="1753850815"/>
      </c:barChart>
      <c:catAx>
        <c:axId val="163690382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53850815"/>
        <c:crosses val="autoZero"/>
        <c:auto val="1"/>
        <c:lblAlgn val="ctr"/>
        <c:lblOffset val="100"/>
        <c:noMultiLvlLbl val="0"/>
      </c:catAx>
      <c:valAx>
        <c:axId val="1753850815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1636903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выпускников по возрасту*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Лист2!$E$4:$E$23</c:f>
              <c:numCache>
                <c:formatCode>General</c:formatCode>
                <c:ptCount val="20"/>
                <c:pt idx="0">
                  <c:v>40</c:v>
                </c:pt>
                <c:pt idx="1">
                  <c:v>39</c:v>
                </c:pt>
                <c:pt idx="2">
                  <c:v>34</c:v>
                </c:pt>
                <c:pt idx="3">
                  <c:v>29</c:v>
                </c:pt>
                <c:pt idx="4">
                  <c:v>28</c:v>
                </c:pt>
                <c:pt idx="5">
                  <c:v>27</c:v>
                </c:pt>
                <c:pt idx="6">
                  <c:v>26</c:v>
                </c:pt>
                <c:pt idx="7">
                  <c:v>25</c:v>
                </c:pt>
                <c:pt idx="8">
                  <c:v>24</c:v>
                </c:pt>
                <c:pt idx="9">
                  <c:v>23</c:v>
                </c:pt>
                <c:pt idx="10">
                  <c:v>22</c:v>
                </c:pt>
                <c:pt idx="11">
                  <c:v>21</c:v>
                </c:pt>
                <c:pt idx="12">
                  <c:v>20</c:v>
                </c:pt>
                <c:pt idx="13">
                  <c:v>19</c:v>
                </c:pt>
                <c:pt idx="14">
                  <c:v>18</c:v>
                </c:pt>
                <c:pt idx="15">
                  <c:v>17</c:v>
                </c:pt>
                <c:pt idx="16">
                  <c:v>16</c:v>
                </c:pt>
                <c:pt idx="17">
                  <c:v>15</c:v>
                </c:pt>
                <c:pt idx="18">
                  <c:v>14</c:v>
                </c:pt>
                <c:pt idx="19">
                  <c:v>13</c:v>
                </c:pt>
              </c:numCache>
            </c:numRef>
          </c:cat>
          <c:val>
            <c:numRef>
              <c:f>Лист2!$F$4:$F$23</c:f>
              <c:numCache>
                <c:formatCode>General</c:formatCode>
                <c:ptCount val="20"/>
                <c:pt idx="0">
                  <c:v>240</c:v>
                </c:pt>
                <c:pt idx="1">
                  <c:v>225</c:v>
                </c:pt>
                <c:pt idx="2">
                  <c:v>428</c:v>
                </c:pt>
                <c:pt idx="3">
                  <c:v>241</c:v>
                </c:pt>
                <c:pt idx="4">
                  <c:v>651</c:v>
                </c:pt>
                <c:pt idx="5">
                  <c:v>1522</c:v>
                </c:pt>
                <c:pt idx="6">
                  <c:v>977</c:v>
                </c:pt>
                <c:pt idx="7">
                  <c:v>493</c:v>
                </c:pt>
                <c:pt idx="8">
                  <c:v>281</c:v>
                </c:pt>
                <c:pt idx="9">
                  <c:v>351</c:v>
                </c:pt>
                <c:pt idx="10">
                  <c:v>794</c:v>
                </c:pt>
                <c:pt idx="11">
                  <c:v>2583</c:v>
                </c:pt>
                <c:pt idx="12">
                  <c:v>8403</c:v>
                </c:pt>
                <c:pt idx="13">
                  <c:v>4912</c:v>
                </c:pt>
                <c:pt idx="14">
                  <c:v>1109</c:v>
                </c:pt>
                <c:pt idx="15">
                  <c:v>2772</c:v>
                </c:pt>
                <c:pt idx="16">
                  <c:v>72</c:v>
                </c:pt>
                <c:pt idx="17">
                  <c:v>488</c:v>
                </c:pt>
                <c:pt idx="18">
                  <c:v>2473</c:v>
                </c:pt>
                <c:pt idx="19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7-4ABB-AD04-D8000C283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94669952"/>
        <c:axId val="1401063952"/>
      </c:barChart>
      <c:catAx>
        <c:axId val="2094669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01063952"/>
        <c:crosses val="autoZero"/>
        <c:auto val="1"/>
        <c:lblAlgn val="ctr"/>
        <c:lblOffset val="100"/>
        <c:noMultiLvlLbl val="0"/>
      </c:catAx>
      <c:valAx>
        <c:axId val="14010639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9466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</a:t>
            </a:r>
            <a:r>
              <a:rPr lang="ru-RU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выпускников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9657459373477729"/>
          <c:y val="0.16167221443160537"/>
          <c:w val="0.76311055216055301"/>
          <c:h val="0.70200012295837855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Лист1!$D$2:$D$3</c:f>
              <c:strCache>
                <c:ptCount val="2"/>
                <c:pt idx="0">
                  <c:v>Женщины</c:v>
                </c:pt>
                <c:pt idx="1">
                  <c:v>Мужчины</c:v>
                </c:pt>
              </c:strCache>
            </c:strRef>
          </c:cat>
          <c:val>
            <c:numRef>
              <c:f>Лист1!$E$2:$E$3</c:f>
              <c:numCache>
                <c:formatCode>0%</c:formatCode>
                <c:ptCount val="2"/>
                <c:pt idx="0">
                  <c:v>0.4461237319079257</c:v>
                </c:pt>
                <c:pt idx="1">
                  <c:v>0.55387626809207435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D4-4468-A75D-040E7ABB7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41100095"/>
        <c:axId val="1546868719"/>
      </c:barChart>
      <c:catAx>
        <c:axId val="15411000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46868719"/>
        <c:crosses val="autoZero"/>
        <c:auto val="1"/>
        <c:lblAlgn val="ctr"/>
        <c:lblOffset val="100"/>
        <c:noMultiLvlLbl val="0"/>
      </c:catAx>
      <c:valAx>
        <c:axId val="1546868719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5411000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Студенты из других государств</a:t>
            </a:r>
            <a:r>
              <a:rPr lang="en-US" dirty="0"/>
              <a:t>*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Лист5!$D$4:$D$17</c:f>
              <c:strCache>
                <c:ptCount val="14"/>
                <c:pt idx="0">
                  <c:v>Вьетнам</c:v>
                </c:pt>
                <c:pt idx="1">
                  <c:v>Грузия</c:v>
                </c:pt>
                <c:pt idx="2">
                  <c:v>Пакистан</c:v>
                </c:pt>
                <c:pt idx="3">
                  <c:v>Республика Молдова</c:v>
                </c:pt>
                <c:pt idx="4">
                  <c:v>Сирийская Арабская Республика</c:v>
                </c:pt>
                <c:pt idx="5">
                  <c:v>Египет</c:v>
                </c:pt>
                <c:pt idx="6">
                  <c:v>Украина</c:v>
                </c:pt>
                <c:pt idx="7">
                  <c:v>Республика Беларусь</c:v>
                </c:pt>
                <c:pt idx="8">
                  <c:v>Республика Армения</c:v>
                </c:pt>
                <c:pt idx="9">
                  <c:v>Республика Азербайджан</c:v>
                </c:pt>
                <c:pt idx="10">
                  <c:v>Республика Узбекистан</c:v>
                </c:pt>
                <c:pt idx="11">
                  <c:v>Республика Казахстан</c:v>
                </c:pt>
                <c:pt idx="12">
                  <c:v>Киргизская Республика</c:v>
                </c:pt>
                <c:pt idx="13">
                  <c:v>Республика Таджикистан</c:v>
                </c:pt>
              </c:strCache>
            </c:strRef>
          </c:cat>
          <c:val>
            <c:numRef>
              <c:f>Лист5!$E$4:$E$17</c:f>
              <c:numCache>
                <c:formatCode>0%</c:formatCode>
                <c:ptCount val="14"/>
                <c:pt idx="0">
                  <c:v>1.6447368421052631E-3</c:v>
                </c:pt>
                <c:pt idx="1">
                  <c:v>1.6447368421052631E-3</c:v>
                </c:pt>
                <c:pt idx="2">
                  <c:v>1.6447368421052631E-3</c:v>
                </c:pt>
                <c:pt idx="3">
                  <c:v>1.6447368421052631E-3</c:v>
                </c:pt>
                <c:pt idx="4">
                  <c:v>1.6447368421052631E-3</c:v>
                </c:pt>
                <c:pt idx="5">
                  <c:v>3.2894736842105261E-3</c:v>
                </c:pt>
                <c:pt idx="6">
                  <c:v>3.2894736842105261E-3</c:v>
                </c:pt>
                <c:pt idx="7">
                  <c:v>4.9342105263157892E-3</c:v>
                </c:pt>
                <c:pt idx="8">
                  <c:v>2.3026315789473683E-2</c:v>
                </c:pt>
                <c:pt idx="9">
                  <c:v>4.4407894736842105E-2</c:v>
                </c:pt>
                <c:pt idx="10">
                  <c:v>4.9342105263157895E-2</c:v>
                </c:pt>
                <c:pt idx="11">
                  <c:v>0.11019736842105263</c:v>
                </c:pt>
                <c:pt idx="12">
                  <c:v>0.11513157894736842</c:v>
                </c:pt>
                <c:pt idx="13">
                  <c:v>0.63815789473684215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E-49D3-BA4D-3FC57EA9E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44623823"/>
        <c:axId val="1719545247"/>
      </c:barChart>
      <c:catAx>
        <c:axId val="15446238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19545247"/>
        <c:crosses val="autoZero"/>
        <c:auto val="1"/>
        <c:lblAlgn val="ctr"/>
        <c:lblOffset val="100"/>
        <c:noMultiLvlLbl val="0"/>
      </c:catAx>
      <c:valAx>
        <c:axId val="171954524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544623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География происхождения абитуриентов </a:t>
            </a:r>
          </a:p>
          <a:p>
            <a:pPr>
              <a:defRPr/>
            </a:pPr>
            <a:r>
              <a:rPr lang="ru-RU" b="1" dirty="0"/>
              <a:t>(ТОП-10</a:t>
            </a:r>
            <a:r>
              <a:rPr lang="ru-RU" b="1" baseline="0" dirty="0"/>
              <a:t> городов)</a:t>
            </a:r>
            <a:endParaRPr lang="ru-RU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Полевской</c:v>
                </c:pt>
                <c:pt idx="1">
                  <c:v>Верхняя Салда</c:v>
                </c:pt>
                <c:pt idx="2">
                  <c:v>Верхняя Пышма</c:v>
                </c:pt>
                <c:pt idx="3">
                  <c:v>Ирбит</c:v>
                </c:pt>
                <c:pt idx="4">
                  <c:v>Новоуральск</c:v>
                </c:pt>
                <c:pt idx="5">
                  <c:v>Первоуральск</c:v>
                </c:pt>
                <c:pt idx="6">
                  <c:v>Серов</c:v>
                </c:pt>
                <c:pt idx="7">
                  <c:v>Каменск‑Уральский</c:v>
                </c:pt>
                <c:pt idx="8">
                  <c:v>Нижний Тагил</c:v>
                </c:pt>
                <c:pt idx="9">
                  <c:v>Екатеринбург</c:v>
                </c:pt>
              </c:strCache>
            </c:strRef>
          </c:cat>
          <c:val>
            <c:numRef>
              <c:f>Лист1!$C$2:$C$11</c:f>
              <c:numCache>
                <c:formatCode>0.0%</c:formatCode>
                <c:ptCount val="10"/>
                <c:pt idx="0">
                  <c:v>1.7000000000000001E-2</c:v>
                </c:pt>
                <c:pt idx="1">
                  <c:v>1.7000000000000001E-2</c:v>
                </c:pt>
                <c:pt idx="2">
                  <c:v>2.1000000000000001E-2</c:v>
                </c:pt>
                <c:pt idx="3">
                  <c:v>2.3E-2</c:v>
                </c:pt>
                <c:pt idx="4">
                  <c:v>0.03</c:v>
                </c:pt>
                <c:pt idx="5">
                  <c:v>0.03</c:v>
                </c:pt>
                <c:pt idx="6">
                  <c:v>3.2000000000000001E-2</c:v>
                </c:pt>
                <c:pt idx="7">
                  <c:v>5.7000000000000002E-2</c:v>
                </c:pt>
                <c:pt idx="8">
                  <c:v>8.8999999999999996E-2</c:v>
                </c:pt>
                <c:pt idx="9">
                  <c:v>0.29799999999999999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98-4717-9975-722C23E97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8716784"/>
        <c:axId val="463723152"/>
      </c:barChart>
      <c:catAx>
        <c:axId val="638716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63723152"/>
        <c:crosses val="autoZero"/>
        <c:auto val="1"/>
        <c:lblAlgn val="ctr"/>
        <c:lblOffset val="100"/>
        <c:noMultiLvlLbl val="0"/>
      </c:catAx>
      <c:valAx>
        <c:axId val="46372315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38716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Материальное благополучие семьи выпускника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3905774278215222"/>
          <c:y val="0.16712962962962963"/>
          <c:w val="0.66094225721784772"/>
          <c:h val="0.78194444444444444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fld id="{8118B6AC-AF17-497F-8656-38804A8796D0}" type="VALUE">
                      <a:rPr lang="en-US" b="1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BC4-4C26-AFBE-870A590C3C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Лист1!$F$2:$F$6</c:f>
              <c:strCache>
                <c:ptCount val="5"/>
                <c:pt idx="0">
                  <c:v>Скорее нет, чем да</c:v>
                </c:pt>
                <c:pt idx="1">
                  <c:v>Нет</c:v>
                </c:pt>
                <c:pt idx="2">
                  <c:v>Ни да, ни нет</c:v>
                </c:pt>
                <c:pt idx="3">
                  <c:v>Скорее да, чем нет</c:v>
                </c:pt>
                <c:pt idx="4">
                  <c:v>Да</c:v>
                </c:pt>
              </c:strCache>
            </c:strRef>
          </c:cat>
          <c:val>
            <c:numRef>
              <c:f>Лист1!$G$2:$G$6</c:f>
              <c:numCache>
                <c:formatCode>0.0%</c:formatCode>
                <c:ptCount val="5"/>
                <c:pt idx="0">
                  <c:v>2.4E-2</c:v>
                </c:pt>
                <c:pt idx="1">
                  <c:v>2.5999999999999999E-2</c:v>
                </c:pt>
                <c:pt idx="2">
                  <c:v>9.2999999999999999E-2</c:v>
                </c:pt>
                <c:pt idx="3">
                  <c:v>0.29099999999999998</c:v>
                </c:pt>
                <c:pt idx="4">
                  <c:v>0.56499999999999995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F1-4916-9340-F3F7F4264E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48038128"/>
        <c:axId val="636843120"/>
      </c:barChart>
      <c:catAx>
        <c:axId val="648038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6843120"/>
        <c:crosses val="autoZero"/>
        <c:auto val="1"/>
        <c:lblAlgn val="ctr"/>
        <c:lblOffset val="100"/>
        <c:noMultiLvlLbl val="0"/>
      </c:catAx>
      <c:valAx>
        <c:axId val="636843120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48038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Выпускники по категориям граждан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9"/>
              <c:tx>
                <c:rich>
                  <a:bodyPr/>
                  <a:lstStyle/>
                  <a:p>
                    <a:fld id="{9A7E0B2D-D83D-45A4-8106-A63E80387D91}" type="VALUE">
                      <a:rPr lang="en-US" b="1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3E6-4A79-A764-3C27C66030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Лист1!$L$2:$L$12</c:f>
              <c:strCache>
                <c:ptCount val="11"/>
                <c:pt idx="0">
                  <c:v>Легионеры ЧВК </c:v>
                </c:pt>
                <c:pt idx="1">
                  <c:v>Граждане до 35 лет, которые со дня окончания военной службы по призыву не являются занятыми в течение 4 месяцев и более</c:v>
                </c:pt>
                <c:pt idx="2">
                  <c:v>Ветераны СВО, в том числе уволенные с военной службы</c:v>
                </c:pt>
                <c:pt idx="3">
                  <c:v>Инвалиды, лица с ОВЗ</c:v>
                </c:pt>
                <c:pt idx="4">
                  <c:v>Женщины, не состоящие в трудовых отношениях и имеющие детей дошкольного возраста</c:v>
                </c:pt>
                <c:pt idx="5">
                  <c:v>Члены семей ветеранов, военнослужащих СВО и легионеров ЧВК</c:v>
                </c:pt>
                <c:pt idx="6">
                  <c:v>Граждане в отпуске по уходу за ребёнком</c:v>
                </c:pt>
                <c:pt idx="7">
                  <c:v>Дети‑сироты, дети, оставшиеся без попечения родителей</c:v>
                </c:pt>
                <c:pt idx="8">
                  <c:v>Граждане в возрасте 50 лет и старше</c:v>
                </c:pt>
                <c:pt idx="9">
                  <c:v>Дети из многодетных семей</c:v>
                </c:pt>
                <c:pt idx="10">
                  <c:v>Не отношусь ни к одной из вышеперечисленных категорий граждан</c:v>
                </c:pt>
              </c:strCache>
            </c:strRef>
          </c:cat>
          <c:val>
            <c:numRef>
              <c:f>Лист1!$N$2:$N$12</c:f>
              <c:numCache>
                <c:formatCode>0.0%</c:formatCode>
                <c:ptCount val="11"/>
                <c:pt idx="0">
                  <c:v>5.5159226299919097E-3</c:v>
                </c:pt>
                <c:pt idx="1">
                  <c:v>1.1031845259983819E-2</c:v>
                </c:pt>
                <c:pt idx="2">
                  <c:v>1.2282121056115319E-2</c:v>
                </c:pt>
                <c:pt idx="3">
                  <c:v>1.58858571743767E-2</c:v>
                </c:pt>
                <c:pt idx="4">
                  <c:v>2.0372140913436788E-2</c:v>
                </c:pt>
                <c:pt idx="5">
                  <c:v>2.0886960358902699E-2</c:v>
                </c:pt>
                <c:pt idx="6">
                  <c:v>2.6182246083694932E-2</c:v>
                </c:pt>
                <c:pt idx="7">
                  <c:v>3.1403986173420606E-2</c:v>
                </c:pt>
                <c:pt idx="8">
                  <c:v>3.3463263955284255E-2</c:v>
                </c:pt>
                <c:pt idx="9">
                  <c:v>0.10877399426344046</c:v>
                </c:pt>
                <c:pt idx="10">
                  <c:v>0.7142016621313525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28-49C7-B5FD-A2A7A26C7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9286368"/>
        <c:axId val="651679920"/>
      </c:barChart>
      <c:catAx>
        <c:axId val="639286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51679920"/>
        <c:crosses val="autoZero"/>
        <c:auto val="1"/>
        <c:lblAlgn val="ctr"/>
        <c:lblOffset val="100"/>
        <c:noMultiLvlLbl val="0"/>
      </c:catAx>
      <c:valAx>
        <c:axId val="651679920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639286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Вы любите читать / слушать книги?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7A88EB78-74F0-4F44-A796-68C75F826018}" type="VALUE">
                      <a:rPr lang="en-US" b="1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CDE-4D91-8F39-64CA3E6B5A1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Лист1!$W$3:$W$4</c:f>
              <c:strCache>
                <c:ptCount val="2"/>
                <c:pt idx="0">
                  <c:v>Нет</c:v>
                </c:pt>
                <c:pt idx="1">
                  <c:v>Да</c:v>
                </c:pt>
              </c:strCache>
            </c:strRef>
          </c:cat>
          <c:val>
            <c:numRef>
              <c:f>Лист1!$X$3:$X$4</c:f>
              <c:numCache>
                <c:formatCode>0.00%</c:formatCode>
                <c:ptCount val="2"/>
                <c:pt idx="0">
                  <c:v>0.36899999999999999</c:v>
                </c:pt>
                <c:pt idx="1">
                  <c:v>0.63100000000000001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A4-4175-AA1D-95C7EBA4B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61728"/>
        <c:axId val="6460224"/>
      </c:barChart>
      <c:catAx>
        <c:axId val="12461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460224"/>
        <c:crosses val="autoZero"/>
        <c:auto val="1"/>
        <c:lblAlgn val="ctr"/>
        <c:lblOffset val="100"/>
        <c:noMultiLvlLbl val="0"/>
      </c:catAx>
      <c:valAx>
        <c:axId val="6460224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246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Распределение выпускников по программам СПО (по классам)*</a:t>
            </a:r>
          </a:p>
        </c:rich>
      </c:tx>
      <c:layout>
        <c:manualLayout>
          <c:xMode val="edge"/>
          <c:yMode val="edge"/>
          <c:x val="0.11277077865266841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Лист1!$I$3:$I$4</c:f>
              <c:strCache>
                <c:ptCount val="2"/>
                <c:pt idx="0">
                  <c:v>11 класс</c:v>
                </c:pt>
                <c:pt idx="1">
                  <c:v>9 класс</c:v>
                </c:pt>
              </c:strCache>
            </c:strRef>
          </c:cat>
          <c:val>
            <c:numRef>
              <c:f>Лист1!$J$3:$J$4</c:f>
              <c:numCache>
                <c:formatCode>0%</c:formatCode>
                <c:ptCount val="2"/>
                <c:pt idx="0">
                  <c:v>0.45590220297975298</c:v>
                </c:pt>
                <c:pt idx="1">
                  <c:v>0.54409779702024708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0A-4CF3-B922-0BDC864BDB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50707456"/>
        <c:axId val="651684912"/>
      </c:barChart>
      <c:catAx>
        <c:axId val="650707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51684912"/>
        <c:crosses val="autoZero"/>
        <c:auto val="1"/>
        <c:lblAlgn val="ctr"/>
        <c:lblOffset val="100"/>
        <c:noMultiLvlLbl val="0"/>
      </c:catAx>
      <c:valAx>
        <c:axId val="65168491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50707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Период поступления в колледж / техникум</a:t>
            </a:r>
            <a:r>
              <a:rPr lang="en-US" b="1" dirty="0"/>
              <a:t>*</a:t>
            </a:r>
            <a:endParaRPr lang="ru-RU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Лист1!$Z$2:$Z$4</c:f>
              <c:strCache>
                <c:ptCount val="3"/>
                <c:pt idx="0">
                  <c:v>10 класс</c:v>
                </c:pt>
                <c:pt idx="1">
                  <c:v>11 класс</c:v>
                </c:pt>
                <c:pt idx="2">
                  <c:v>9 класс</c:v>
                </c:pt>
              </c:strCache>
            </c:strRef>
          </c:cat>
          <c:val>
            <c:numRef>
              <c:f>Лист1!$AA$2:$AA$4</c:f>
              <c:numCache>
                <c:formatCode>0.0%</c:formatCode>
                <c:ptCount val="3"/>
                <c:pt idx="0">
                  <c:v>5.1999999999999998E-2</c:v>
                </c:pt>
                <c:pt idx="1">
                  <c:v>8.2000000000000003E-2</c:v>
                </c:pt>
                <c:pt idx="2">
                  <c:v>0.86599999999999999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F1-4F7C-B251-EEA1B8C25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7081344"/>
        <c:axId val="103791024"/>
      </c:barChart>
      <c:catAx>
        <c:axId val="107081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3791024"/>
        <c:crosses val="autoZero"/>
        <c:auto val="1"/>
        <c:lblAlgn val="ctr"/>
        <c:lblOffset val="100"/>
        <c:noMultiLvlLbl val="0"/>
      </c:catAx>
      <c:valAx>
        <c:axId val="103791024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07081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Вы хотите участвовать в волонтёрском движении?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311999A-CBC8-4D3D-957A-8AEECE1BA2D7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FC5-434D-A92D-0C3CAA163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Лист1!$AC$2:$AC$4</c:f>
              <c:strCache>
                <c:ptCount val="3"/>
                <c:pt idx="0">
                  <c:v>Да</c:v>
                </c:pt>
                <c:pt idx="1">
                  <c:v>Затрудняюсь ответить</c:v>
                </c:pt>
                <c:pt idx="2">
                  <c:v>Нет</c:v>
                </c:pt>
              </c:strCache>
            </c:strRef>
          </c:cat>
          <c:val>
            <c:numRef>
              <c:f>Лист1!$AD$2:$AD$4</c:f>
              <c:numCache>
                <c:formatCode>0.0%</c:formatCode>
                <c:ptCount val="3"/>
                <c:pt idx="0">
                  <c:v>0.17899999999999999</c:v>
                </c:pt>
                <c:pt idx="1">
                  <c:v>0.29099999999999998</c:v>
                </c:pt>
                <c:pt idx="2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C5-434D-A92D-0C3CAA163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0203360"/>
        <c:axId val="209755424"/>
      </c:barChart>
      <c:catAx>
        <c:axId val="140203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9755424"/>
        <c:crosses val="autoZero"/>
        <c:auto val="1"/>
        <c:lblAlgn val="ctr"/>
        <c:lblOffset val="100"/>
        <c:noMultiLvlLbl val="0"/>
      </c:catAx>
      <c:valAx>
        <c:axId val="209755424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40203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Вы увлекаетесь спортом?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C31CB561-CD8E-4A34-A920-98E08CFB5D95}" type="VALUE">
                      <a:rPr lang="en-US" b="1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C52-4477-98B0-83D74F67C7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Лист1!$AF$2:$AF$4</c:f>
              <c:strCache>
                <c:ptCount val="3"/>
                <c:pt idx="0">
                  <c:v>Затрудняюсь ответить</c:v>
                </c:pt>
                <c:pt idx="1">
                  <c:v>Нет</c:v>
                </c:pt>
                <c:pt idx="2">
                  <c:v>Да</c:v>
                </c:pt>
              </c:strCache>
            </c:strRef>
          </c:cat>
          <c:val>
            <c:numRef>
              <c:f>Лист1!$AG$2:$AG$4</c:f>
              <c:numCache>
                <c:formatCode>0.0%</c:formatCode>
                <c:ptCount val="3"/>
                <c:pt idx="0">
                  <c:v>0.11899999999999999</c:v>
                </c:pt>
                <c:pt idx="1">
                  <c:v>0.371</c:v>
                </c:pt>
                <c:pt idx="2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52-4477-98B0-83D74F67C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866880"/>
        <c:axId val="215633696"/>
      </c:barChart>
      <c:catAx>
        <c:axId val="214866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5633696"/>
        <c:crosses val="autoZero"/>
        <c:auto val="1"/>
        <c:lblAlgn val="ctr"/>
        <c:lblOffset val="100"/>
        <c:noMultiLvlLbl val="0"/>
      </c:catAx>
      <c:valAx>
        <c:axId val="215633696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214866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Рабочий статус родителей выпускников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Лист1!$P$2:$P$5</c:f>
              <c:strCache>
                <c:ptCount val="4"/>
                <c:pt idx="0">
                  <c:v>Служащий</c:v>
                </c:pt>
                <c:pt idx="1">
                  <c:v>Руководитель</c:v>
                </c:pt>
                <c:pt idx="2">
                  <c:v>Специалист</c:v>
                </c:pt>
                <c:pt idx="3">
                  <c:v>Рабочий</c:v>
                </c:pt>
              </c:strCache>
            </c:strRef>
          </c:cat>
          <c:val>
            <c:numRef>
              <c:f>Лист1!$R$2:$R$5</c:f>
              <c:numCache>
                <c:formatCode>0%</c:formatCode>
                <c:ptCount val="4"/>
                <c:pt idx="0">
                  <c:v>8.7297978754185102E-2</c:v>
                </c:pt>
                <c:pt idx="1">
                  <c:v>0.23506799487455049</c:v>
                </c:pt>
                <c:pt idx="2">
                  <c:v>0.31934857190096311</c:v>
                </c:pt>
                <c:pt idx="3">
                  <c:v>0.3582854544703013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75-4214-9BDD-C11F63CDE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61595536"/>
        <c:axId val="505713600"/>
      </c:barChart>
      <c:catAx>
        <c:axId val="136159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5713600"/>
        <c:crosses val="autoZero"/>
        <c:auto val="1"/>
        <c:lblAlgn val="ctr"/>
        <c:lblOffset val="100"/>
        <c:noMultiLvlLbl val="0"/>
      </c:catAx>
      <c:valAx>
        <c:axId val="50571360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6159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Образовательный потенциал родителей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7972440944881889"/>
          <c:y val="0.16712962962962963"/>
          <c:w val="0.49805336832895886"/>
          <c:h val="0.78194444444444444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Лист1!$T$2:$T$6</c:f>
              <c:strCache>
                <c:ptCount val="5"/>
                <c:pt idx="0">
                  <c:v>Высшее военное образование</c:v>
                </c:pt>
                <c:pt idx="1">
                  <c:v>Послевузовское образование</c:v>
                </c:pt>
                <c:pt idx="2">
                  <c:v>Начальное или ниже, неполное среднее, среднее образование</c:v>
                </c:pt>
                <c:pt idx="3">
                  <c:v>Высшее образование </c:v>
                </c:pt>
                <c:pt idx="4">
                  <c:v>Среднее профессиональное образование</c:v>
                </c:pt>
              </c:strCache>
            </c:strRef>
          </c:cat>
          <c:val>
            <c:numRef>
              <c:f>Лист1!$U$2:$U$6</c:f>
              <c:numCache>
                <c:formatCode>0%</c:formatCode>
                <c:ptCount val="5"/>
                <c:pt idx="0">
                  <c:v>0.04</c:v>
                </c:pt>
                <c:pt idx="1">
                  <c:v>0.05</c:v>
                </c:pt>
                <c:pt idx="2">
                  <c:v>0.1</c:v>
                </c:pt>
                <c:pt idx="3">
                  <c:v>0.32</c:v>
                </c:pt>
                <c:pt idx="4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0-4781-8D25-1D60F214B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1920752"/>
        <c:axId val="505719424"/>
      </c:barChart>
      <c:catAx>
        <c:axId val="671920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5719424"/>
        <c:crosses val="autoZero"/>
        <c:auto val="1"/>
        <c:lblAlgn val="ctr"/>
        <c:lblOffset val="100"/>
        <c:noMultiLvlLbl val="0"/>
      </c:catAx>
      <c:valAx>
        <c:axId val="50571942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71920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Вы знаете о ФП "</a:t>
            </a:r>
            <a:r>
              <a:rPr lang="ru-RU" b="1" dirty="0" err="1"/>
              <a:t>Профессионалитет</a:t>
            </a:r>
            <a:r>
              <a:rPr lang="ru-RU" b="1" dirty="0"/>
              <a:t>"?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9F618881-2844-4014-8858-14453F2A88F8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FFE-46C1-9F68-50A58D29C7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Лист1!$AI$2:$AI$4</c:f>
              <c:strCache>
                <c:ptCount val="3"/>
                <c:pt idx="0">
                  <c:v>Да, мой ребёнок обучается по данной программе</c:v>
                </c:pt>
                <c:pt idx="1">
                  <c:v>Никогда об этом не слышал</c:v>
                </c:pt>
                <c:pt idx="2">
                  <c:v>Слышал, но не более того</c:v>
                </c:pt>
              </c:strCache>
            </c:strRef>
          </c:cat>
          <c:val>
            <c:numRef>
              <c:f>Лист1!$AJ$2:$AJ$4</c:f>
              <c:numCache>
                <c:formatCode>0.0%</c:formatCode>
                <c:ptCount val="3"/>
                <c:pt idx="0">
                  <c:v>5.0999999999999997E-2</c:v>
                </c:pt>
                <c:pt idx="1">
                  <c:v>0.26500000000000001</c:v>
                </c:pt>
                <c:pt idx="2">
                  <c:v>0.68400000000000005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FE-46C1-9F68-50A58D29C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0200960"/>
        <c:axId val="2129749488"/>
      </c:barChart>
      <c:catAx>
        <c:axId val="140200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9749488"/>
        <c:crosses val="autoZero"/>
        <c:auto val="1"/>
        <c:lblAlgn val="ctr"/>
        <c:lblOffset val="100"/>
        <c:noMultiLvlLbl val="0"/>
      </c:catAx>
      <c:valAx>
        <c:axId val="2129749488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40200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Где Ваш ребенок проживает во время учебы?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Лист1!$AL$2:$AL$4</c:f>
              <c:strCache>
                <c:ptCount val="3"/>
                <c:pt idx="0">
                  <c:v>Общежитие</c:v>
                </c:pt>
                <c:pt idx="1">
                  <c:v>Аренда квартиры</c:v>
                </c:pt>
                <c:pt idx="2">
                  <c:v>Дома с родителями</c:v>
                </c:pt>
              </c:strCache>
            </c:strRef>
          </c:cat>
          <c:val>
            <c:numRef>
              <c:f>Лист1!$AM$2:$AM$4</c:f>
              <c:numCache>
                <c:formatCode>0.0%</c:formatCode>
                <c:ptCount val="3"/>
                <c:pt idx="0">
                  <c:v>0.16900000000000001</c:v>
                </c:pt>
                <c:pt idx="1">
                  <c:v>0.20399999999999999</c:v>
                </c:pt>
                <c:pt idx="2">
                  <c:v>0.627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74-45AB-9398-B1E042B3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1503728"/>
        <c:axId val="126877632"/>
      </c:barChart>
      <c:catAx>
        <c:axId val="131503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6877632"/>
        <c:crosses val="autoZero"/>
        <c:auto val="1"/>
        <c:lblAlgn val="ctr"/>
        <c:lblOffset val="100"/>
        <c:noMultiLvlLbl val="0"/>
      </c:catAx>
      <c:valAx>
        <c:axId val="12687763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3150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Вы</a:t>
            </a:r>
            <a:r>
              <a:rPr lang="ru-RU" b="1" baseline="0" dirty="0"/>
              <a:t> рассматриваете вариант получения образовательного кредита / субсидии?</a:t>
            </a:r>
            <a:endParaRPr lang="ru-RU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B120B2A9-B70D-4DFE-88E9-67055F648D32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01E-4DF4-8D40-A7264CF609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Лист1!$AO$2:$AO$4</c:f>
              <c:strCache>
                <c:ptCount val="3"/>
                <c:pt idx="0">
                  <c:v>Да</c:v>
                </c:pt>
                <c:pt idx="1">
                  <c:v>Затрудняюсь ответить</c:v>
                </c:pt>
                <c:pt idx="2">
                  <c:v>Нет</c:v>
                </c:pt>
              </c:strCache>
            </c:strRef>
          </c:cat>
          <c:val>
            <c:numRef>
              <c:f>Лист1!$AP$2:$AP$4</c:f>
              <c:numCache>
                <c:formatCode>0.0%</c:formatCode>
                <c:ptCount val="3"/>
                <c:pt idx="0">
                  <c:v>9.5000000000000001E-2</c:v>
                </c:pt>
                <c:pt idx="1">
                  <c:v>9.2999999999999999E-2</c:v>
                </c:pt>
                <c:pt idx="2">
                  <c:v>0.81200000000000006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1E-4DF4-8D40-A7264CF60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1208528"/>
        <c:axId val="140352400"/>
      </c:barChart>
      <c:catAx>
        <c:axId val="211208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0352400"/>
        <c:crosses val="autoZero"/>
        <c:auto val="1"/>
        <c:lblAlgn val="ctr"/>
        <c:lblOffset val="100"/>
        <c:noMultiLvlLbl val="0"/>
      </c:catAx>
      <c:valAx>
        <c:axId val="140352400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211208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Вы любите читать / слушать книги?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869-4BEC-AE74-DAFC29625585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69-4BEC-AE74-DAFC2962558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6B5B9E5-5F47-429E-AB50-E291249A189B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869-4BEC-AE74-DAFC2962558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62BBA89-8ADF-4DDA-BF3D-A8DDC4643CDE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869-4BEC-AE74-DAFC296255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Лист1!$DD$2:$DD$3</c:f>
              <c:strCache>
                <c:ptCount val="2"/>
                <c:pt idx="0">
                  <c:v>Нет</c:v>
                </c:pt>
                <c:pt idx="1">
                  <c:v>Да</c:v>
                </c:pt>
              </c:strCache>
            </c:strRef>
          </c:cat>
          <c:val>
            <c:numRef>
              <c:f>Лист1!$DE$2:$DE$3</c:f>
              <c:numCache>
                <c:formatCode>General</c:formatCode>
                <c:ptCount val="2"/>
                <c:pt idx="0">
                  <c:v>36.9</c:v>
                </c:pt>
                <c:pt idx="1">
                  <c:v>63.1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9-4BEC-AE74-DAFC29625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81921359"/>
        <c:axId val="2082983487"/>
      </c:barChart>
      <c:catAx>
        <c:axId val="2081921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82983487"/>
        <c:crosses val="autoZero"/>
        <c:auto val="1"/>
        <c:lblAlgn val="ctr"/>
        <c:lblOffset val="100"/>
        <c:noMultiLvlLbl val="0"/>
      </c:catAx>
      <c:valAx>
        <c:axId val="20829834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81921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Если бы у Вас была возможность вернуться в прошлое, Вы бы поступили на другую специальность?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FC6-4CC6-9F69-69F09EB90606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FC6-4CC6-9F69-69F09EB9060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6FDBC1C-33C8-4404-AD28-A224F96BBDA0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FC6-4CC6-9F69-69F09EB9060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4E850A5-384D-487C-A0E5-95025E07059C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FC6-4CC6-9F69-69F09EB906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Лист1!$DD$2:$DD$3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Лист1!$DE$2:$DE$3</c:f>
              <c:numCache>
                <c:formatCode>General</c:formatCode>
                <c:ptCount val="2"/>
                <c:pt idx="0">
                  <c:v>29.4</c:v>
                </c:pt>
                <c:pt idx="1">
                  <c:v>70.599999999999994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6-4CC6-9F69-69F09EB90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81921359"/>
        <c:axId val="2082983487"/>
      </c:barChart>
      <c:catAx>
        <c:axId val="2081921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82983487"/>
        <c:crosses val="autoZero"/>
        <c:auto val="1"/>
        <c:lblAlgn val="ctr"/>
        <c:lblOffset val="100"/>
        <c:noMultiLvlLbl val="0"/>
      </c:catAx>
      <c:valAx>
        <c:axId val="20829834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81921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0" i="0" dirty="0">
                <a:effectLst/>
              </a:rPr>
              <a:t>Если бы у Вас была возможность вернуться в прошлое, Вы бы поступили в другой колледж / техникум / институт?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E16-49F0-B310-1349F217E26A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16-49F0-B310-1349F217E26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814F1D-8E1C-4E7C-A512-DAC06040D525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E16-49F0-B310-1349F217E26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D31AAB7-A4CD-476E-8A93-E8CAB830EAEA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E16-49F0-B310-1349F217E2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Лист1!$DD$2:$DD$3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Лист1!$DE$2:$DE$3</c:f>
              <c:numCache>
                <c:formatCode>General</c:formatCode>
                <c:ptCount val="2"/>
                <c:pt idx="0">
                  <c:v>27.7</c:v>
                </c:pt>
                <c:pt idx="1">
                  <c:v>72.3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16-49F0-B310-1349F217E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81921359"/>
        <c:axId val="2082983487"/>
      </c:barChart>
      <c:catAx>
        <c:axId val="2081921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82983487"/>
        <c:crosses val="autoZero"/>
        <c:auto val="1"/>
        <c:lblAlgn val="ctr"/>
        <c:lblOffset val="100"/>
        <c:noMultiLvlLbl val="0"/>
      </c:catAx>
      <c:valAx>
        <c:axId val="20829834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81921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Опыт работы по специальности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01-4A92-9868-E6423AC3292E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901-4A92-9868-E6423AC3292E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DA44365F-DE2D-49D3-A322-912136E3C25C}" type="VALUE">
                      <a:rPr lang="en-US" sz="12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901-4A92-9868-E6423AC3292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2552DC0-DACD-400F-883D-61987B00AAE0}" type="VALUE">
                      <a:rPr lang="en-US" sz="11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901-4A92-9868-E6423AC329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Лист1!$AR$2:$AR$5</c:f>
              <c:strCache>
                <c:ptCount val="4"/>
                <c:pt idx="0">
                  <c:v>Да, работал раньше</c:v>
                </c:pt>
                <c:pt idx="1">
                  <c:v>Работаю по близкому направлению</c:v>
                </c:pt>
                <c:pt idx="2">
                  <c:v>Не работаю по специальности</c:v>
                </c:pt>
                <c:pt idx="3">
                  <c:v>Да, работаю сейчас</c:v>
                </c:pt>
              </c:strCache>
            </c:strRef>
          </c:cat>
          <c:val>
            <c:numRef>
              <c:f>Лист1!$AS$2:$AS$5</c:f>
              <c:numCache>
                <c:formatCode>0.0%</c:formatCode>
                <c:ptCount val="4"/>
                <c:pt idx="0">
                  <c:v>0.14199999999999999</c:v>
                </c:pt>
                <c:pt idx="1">
                  <c:v>0.14499999999999999</c:v>
                </c:pt>
                <c:pt idx="2">
                  <c:v>0.23599999999999999</c:v>
                </c:pt>
                <c:pt idx="3">
                  <c:v>0.47899999999999998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79-45D6-92CB-BEDB99914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50971264"/>
        <c:axId val="2123396992"/>
      </c:barChart>
      <c:catAx>
        <c:axId val="1950971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3396992"/>
        <c:crosses val="autoZero"/>
        <c:auto val="1"/>
        <c:lblAlgn val="ctr"/>
        <c:lblOffset val="100"/>
        <c:noMultiLvlLbl val="0"/>
      </c:catAx>
      <c:valAx>
        <c:axId val="2123396992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950971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Сферы, которые родители рекомендуют для работы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9756868418424363"/>
          <c:y val="7.9688982316405255E-2"/>
          <c:w val="0.55177028465323863"/>
          <c:h val="0.89602905631294494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F7D-4BCB-BD0D-8F1DAC5997D7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81-4983-98E2-60F1F8285660}"/>
              </c:ext>
            </c:extLst>
          </c:dPt>
          <c:dPt>
            <c:idx val="24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581-4983-98E2-60F1F8285660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ru-RU" sz="900" b="0" i="0" u="none" strike="noStrike" kern="1200" baseline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49EF32D8-D767-4DDB-ABE6-FE30E5A14111}" type="VALUE">
                      <a:rPr lang="en-US" sz="1000" b="1"/>
                      <a:pPr>
                        <a:defRPr lang="ru-RU">
                          <a:solidFill>
                            <a:srgbClr val="FF0000"/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ru-RU" sz="900" b="0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F7D-4BCB-BD0D-8F1DAC5997D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F9AF59C-676E-4C0D-BB58-9F2E0C1414A6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581-4983-98E2-60F1F8285660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2DC7DFB4-8F68-4677-A1DC-B7C65EA6C1C9}" type="VALUE">
                      <a:rPr lang="en-US">
                        <a:solidFill>
                          <a:srgbClr val="00B05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581-4983-98E2-60F1F82856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Лист1!$AU$2:$AU$26</c:f>
              <c:strCache>
                <c:ptCount val="25"/>
                <c:pt idx="0">
                  <c:v>Домашнее, частное хозяйство</c:v>
                </c:pt>
                <c:pt idx="1">
                  <c:v>Лесная и деревообрабатывающая промышленность</c:v>
                </c:pt>
                <c:pt idx="2">
                  <c:v>Сельское хозяйство, экология, ветеринария</c:v>
                </c:pt>
                <c:pt idx="3">
                  <c:v>ЖКХ и эксплуатация зданий</c:v>
                </c:pt>
                <c:pt idx="4">
                  <c:v>Лёгкая промышленность</c:v>
                </c:pt>
                <c:pt idx="5">
                  <c:v>Добывающая промышленность</c:v>
                </c:pt>
                <c:pt idx="6">
                  <c:v>Сфера питания</c:v>
                </c:pt>
                <c:pt idx="7">
                  <c:v>Нефтехимическая промышленность</c:v>
                </c:pt>
                <c:pt idx="8">
                  <c:v>Служба в силовых ведомствах</c:v>
                </c:pt>
                <c:pt idx="9">
                  <c:v>Бухгалтерия, налоги, управленческий учёт</c:v>
                </c:pt>
                <c:pt idx="10">
                  <c:v>Медицина</c:v>
                </c:pt>
                <c:pt idx="11">
                  <c:v>Машиностроение</c:v>
                </c:pt>
                <c:pt idx="12">
                  <c:v>Транспорт</c:v>
                </c:pt>
                <c:pt idx="13">
                  <c:v>Электроэнергетика</c:v>
                </c:pt>
                <c:pt idx="14">
                  <c:v>Спорт</c:v>
                </c:pt>
                <c:pt idx="15">
                  <c:v>Металлургия, металлообработка</c:v>
                </c:pt>
                <c:pt idx="16">
                  <c:v>Образование и наука</c:v>
                </c:pt>
                <c:pt idx="17">
                  <c:v>Торговля, финансы и банки</c:v>
                </c:pt>
                <c:pt idx="18">
                  <c:v>Юриспруденция</c:v>
                </c:pt>
                <c:pt idx="19">
                  <c:v>Строительство, ремонт, недвижимость</c:v>
                </c:pt>
                <c:pt idx="20">
                  <c:v>Туризм, гостиницы, рестораны</c:v>
                </c:pt>
                <c:pt idx="21">
                  <c:v>Высший менеджмент</c:v>
                </c:pt>
                <c:pt idx="22">
                  <c:v>Искусство и культура</c:v>
                </c:pt>
                <c:pt idx="23">
                  <c:v>Государственная служба</c:v>
                </c:pt>
                <c:pt idx="24">
                  <c:v>Информационные технологии и связь, СМИ</c:v>
                </c:pt>
              </c:strCache>
            </c:strRef>
          </c:cat>
          <c:val>
            <c:numRef>
              <c:f>Лист1!$AV$2:$AV$26</c:f>
              <c:numCache>
                <c:formatCode>0.0%</c:formatCode>
                <c:ptCount val="25"/>
                <c:pt idx="0">
                  <c:v>6.0000000000000001E-3</c:v>
                </c:pt>
                <c:pt idx="1">
                  <c:v>6.0000000000000001E-3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  <c:pt idx="5">
                  <c:v>0.01</c:v>
                </c:pt>
                <c:pt idx="6">
                  <c:v>1.2999999999999999E-2</c:v>
                </c:pt>
                <c:pt idx="7">
                  <c:v>1.9E-2</c:v>
                </c:pt>
                <c:pt idx="8">
                  <c:v>2.9000000000000001E-2</c:v>
                </c:pt>
                <c:pt idx="9">
                  <c:v>2.9000000000000001E-2</c:v>
                </c:pt>
                <c:pt idx="10">
                  <c:v>3.5999999999999997E-2</c:v>
                </c:pt>
                <c:pt idx="11">
                  <c:v>3.9E-2</c:v>
                </c:pt>
                <c:pt idx="12">
                  <c:v>3.9E-2</c:v>
                </c:pt>
                <c:pt idx="13">
                  <c:v>4.2000000000000003E-2</c:v>
                </c:pt>
                <c:pt idx="14">
                  <c:v>4.9000000000000002E-2</c:v>
                </c:pt>
                <c:pt idx="15">
                  <c:v>4.9000000000000002E-2</c:v>
                </c:pt>
                <c:pt idx="16">
                  <c:v>4.9000000000000002E-2</c:v>
                </c:pt>
                <c:pt idx="17">
                  <c:v>5.1999999999999998E-2</c:v>
                </c:pt>
                <c:pt idx="18">
                  <c:v>5.5E-2</c:v>
                </c:pt>
                <c:pt idx="19">
                  <c:v>5.5E-2</c:v>
                </c:pt>
                <c:pt idx="20">
                  <c:v>5.5E-2</c:v>
                </c:pt>
                <c:pt idx="21">
                  <c:v>5.8000000000000003E-2</c:v>
                </c:pt>
                <c:pt idx="22">
                  <c:v>6.5000000000000002E-2</c:v>
                </c:pt>
                <c:pt idx="23">
                  <c:v>0.10100000000000001</c:v>
                </c:pt>
                <c:pt idx="24">
                  <c:v>0.114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1-4983-98E2-60F1F8285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50962064"/>
        <c:axId val="2006370368"/>
      </c:barChart>
      <c:catAx>
        <c:axId val="1950962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06370368"/>
        <c:crosses val="autoZero"/>
        <c:auto val="1"/>
        <c:lblAlgn val="ctr"/>
        <c:lblOffset val="100"/>
        <c:noMultiLvlLbl val="0"/>
      </c:catAx>
      <c:valAx>
        <c:axId val="2006370368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95096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Желаемые жизненные приоритеты выпускника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1370098179629894"/>
          <c:y val="0.16712962962962963"/>
          <c:w val="0.51374927756290312"/>
          <c:h val="0.78194444444444444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3B-412D-A1C9-332EDD9F8562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A146BD22-C021-485C-8213-93EE7D13AEA5}" type="VALUE">
                      <a:rPr lang="en-US" b="1">
                        <a:solidFill>
                          <a:srgbClr val="00B05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E3B-412D-A1C9-332EDD9F85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Лист1!$AX$2:$AX$6</c:f>
              <c:strCache>
                <c:ptCount val="5"/>
                <c:pt idx="0">
                  <c:v>Служба в Вооружённых Силах РФ</c:v>
                </c:pt>
                <c:pt idx="1">
                  <c:v>Открытие собственного дела</c:v>
                </c:pt>
                <c:pt idx="2">
                  <c:v>Трудоустройство по смежной специальности</c:v>
                </c:pt>
                <c:pt idx="3">
                  <c:v>Трудоустройство по полученной специальности</c:v>
                </c:pt>
                <c:pt idx="4">
                  <c:v>Обучение в ВУЗе</c:v>
                </c:pt>
              </c:strCache>
            </c:strRef>
          </c:cat>
          <c:val>
            <c:numRef>
              <c:f>Лист1!$AZ$2:$AZ$6</c:f>
              <c:numCache>
                <c:formatCode>0.0%</c:formatCode>
                <c:ptCount val="5"/>
                <c:pt idx="0">
                  <c:v>9.9009900990099011E-3</c:v>
                </c:pt>
                <c:pt idx="1">
                  <c:v>9.9009900990099011E-3</c:v>
                </c:pt>
                <c:pt idx="2">
                  <c:v>3.9603960396039604E-2</c:v>
                </c:pt>
                <c:pt idx="3">
                  <c:v>0.37623762376237624</c:v>
                </c:pt>
                <c:pt idx="4">
                  <c:v>0.5643564356435643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3B-412D-A1C9-332EDD9F85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2441472"/>
        <c:axId val="2123419040"/>
      </c:barChart>
      <c:catAx>
        <c:axId val="2122441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3419040"/>
        <c:crosses val="autoZero"/>
        <c:auto val="1"/>
        <c:lblAlgn val="ctr"/>
        <c:lblOffset val="100"/>
        <c:noMultiLvlLbl val="0"/>
      </c:catAx>
      <c:valAx>
        <c:axId val="2123419040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2122441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Мнение о востребованности профессии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6147882968630499"/>
          <c:y val="0.15897988226743379"/>
          <c:w val="0.47882171547742608"/>
          <c:h val="0.79257749432697699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90A-4645-80F5-B87156798844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90A-4645-80F5-B8715679884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D9B7F0D-4F17-4106-8D1F-30E17F4AE747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90A-4645-80F5-B8715679884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89DBD2C-53C6-48E5-B433-1B85316A553A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90A-4645-80F5-B871567988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Лист1!$BB$2:$BB$6</c:f>
              <c:strCache>
                <c:ptCount val="5"/>
                <c:pt idx="0">
                  <c:v>Моя профессия сейчас не нужна обществу</c:v>
                </c:pt>
                <c:pt idx="1">
                  <c:v>Моя профессия устарела</c:v>
                </c:pt>
                <c:pt idx="2">
                  <c:v>Моя профессия будет нужна обществу в будущем</c:v>
                </c:pt>
                <c:pt idx="3">
                  <c:v>Затрудняюсь ответить</c:v>
                </c:pt>
                <c:pt idx="4">
                  <c:v>Моя профессия сейчас нужна обществу</c:v>
                </c:pt>
              </c:strCache>
            </c:strRef>
          </c:cat>
          <c:val>
            <c:numRef>
              <c:f>Лист1!$BC$2:$BC$6</c:f>
              <c:numCache>
                <c:formatCode>0.0%</c:formatCode>
                <c:ptCount val="5"/>
                <c:pt idx="0">
                  <c:v>1.2999999999999999E-2</c:v>
                </c:pt>
                <c:pt idx="1">
                  <c:v>1.7999999999999999E-2</c:v>
                </c:pt>
                <c:pt idx="2">
                  <c:v>5.2999999999999999E-2</c:v>
                </c:pt>
                <c:pt idx="3">
                  <c:v>9.7000000000000003E-2</c:v>
                </c:pt>
                <c:pt idx="4">
                  <c:v>0.81799999999999995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0A-4645-80F5-B87156798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3831872"/>
        <c:axId val="2093115664"/>
      </c:barChart>
      <c:catAx>
        <c:axId val="73831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93115664"/>
        <c:crosses val="autoZero"/>
        <c:auto val="1"/>
        <c:lblAlgn val="ctr"/>
        <c:lblOffset val="100"/>
        <c:noMultiLvlLbl val="0"/>
      </c:catAx>
      <c:valAx>
        <c:axId val="2093115664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7383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Желаемые условия труда*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C2C-4FE3-9243-F53F8342D2A2}"/>
              </c:ext>
            </c:extLst>
          </c:dPt>
          <c:dPt>
            <c:idx val="9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2C-4FE3-9243-F53F8342D2A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5C2C-4FE3-9243-F53F8342D2A2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45E83B42-82DD-41AF-936D-FC35F495296D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C2C-4FE3-9243-F53F8342D2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Лист1!$BE$2:$BE$11</c:f>
              <c:strCache>
                <c:ptCount val="10"/>
                <c:pt idx="0">
                  <c:v>Спортивно‑массовые мероприятия</c:v>
                </c:pt>
                <c:pt idx="1">
                  <c:v>Жилищные программы </c:v>
                </c:pt>
                <c:pt idx="2">
                  <c:v>Гибридный формат работы</c:v>
                </c:pt>
                <c:pt idx="3">
                  <c:v>Престижность компании</c:v>
                </c:pt>
                <c:pt idx="4">
                  <c:v>Автоматизация и технологизация процессов</c:v>
                </c:pt>
                <c:pt idx="5">
                  <c:v>Соцпакет (ДМС, путёвки и т. д.)</c:v>
                </c:pt>
                <c:pt idx="6">
                  <c:v>Месторасположение компании</c:v>
                </c:pt>
                <c:pt idx="7">
                  <c:v>Получение новых профессиональных знаний и навыков</c:v>
                </c:pt>
                <c:pt idx="8">
                  <c:v>Высокая оплата труда</c:v>
                </c:pt>
                <c:pt idx="9">
                  <c:v>Благоприятные отношения в коллективе</c:v>
                </c:pt>
              </c:strCache>
            </c:strRef>
          </c:cat>
          <c:val>
            <c:numRef>
              <c:f>Лист1!$BF$2:$BF$11</c:f>
              <c:numCache>
                <c:formatCode>0.0%</c:formatCode>
                <c:ptCount val="10"/>
                <c:pt idx="0">
                  <c:v>0.52400000000000002</c:v>
                </c:pt>
                <c:pt idx="1">
                  <c:v>0.66500000000000004</c:v>
                </c:pt>
                <c:pt idx="2">
                  <c:v>0.71899999999999997</c:v>
                </c:pt>
                <c:pt idx="3">
                  <c:v>0.81599999999999995</c:v>
                </c:pt>
                <c:pt idx="4">
                  <c:v>0.82199999999999995</c:v>
                </c:pt>
                <c:pt idx="5">
                  <c:v>0.84199999999999997</c:v>
                </c:pt>
                <c:pt idx="6">
                  <c:v>0.871</c:v>
                </c:pt>
                <c:pt idx="7">
                  <c:v>0.95</c:v>
                </c:pt>
                <c:pt idx="8">
                  <c:v>0.96299999999999997</c:v>
                </c:pt>
                <c:pt idx="9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2C-4FE3-9243-F53F8342D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3819072"/>
        <c:axId val="2093120240"/>
      </c:barChart>
      <c:catAx>
        <c:axId val="73819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93120240"/>
        <c:crosses val="autoZero"/>
        <c:auto val="1"/>
        <c:lblAlgn val="ctr"/>
        <c:lblOffset val="100"/>
        <c:noMultiLvlLbl val="0"/>
      </c:catAx>
      <c:valAx>
        <c:axId val="2093120240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73819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Наличие резюме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613-4E2D-9C5A-B5FB7AF25CC1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613-4E2D-9C5A-B5FB7AF25CC1}"/>
              </c:ext>
            </c:extLst>
          </c:dPt>
          <c:dLbls>
            <c:dLbl>
              <c:idx val="3"/>
              <c:tx>
                <c:rich>
                  <a:bodyPr/>
                  <a:lstStyle/>
                  <a:p>
                    <a:fld id="{E708961A-1FC8-42E8-89BC-BD8D2706EBAF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613-4E2D-9C5A-B5FB7AF25CC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E6FF532-BF4F-4D7A-8BCC-08CE0503EBFF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613-4E2D-9C5A-B5FB7AF25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Лист1!$BH$2:$BH$6</c:f>
              <c:strCache>
                <c:ptCount val="5"/>
                <c:pt idx="0">
                  <c:v>5‑7 резюме</c:v>
                </c:pt>
                <c:pt idx="1">
                  <c:v>Более 7 резюме</c:v>
                </c:pt>
                <c:pt idx="2">
                  <c:v>3‑5 резюме</c:v>
                </c:pt>
                <c:pt idx="3">
                  <c:v>1‑3 резюме</c:v>
                </c:pt>
                <c:pt idx="4">
                  <c:v>Нет резюме</c:v>
                </c:pt>
              </c:strCache>
            </c:strRef>
          </c:cat>
          <c:val>
            <c:numRef>
              <c:f>Лист1!$BJ$2:$BJ$6</c:f>
              <c:numCache>
                <c:formatCode>0.0%</c:formatCode>
                <c:ptCount val="5"/>
                <c:pt idx="0">
                  <c:v>1.6E-2</c:v>
                </c:pt>
                <c:pt idx="1">
                  <c:v>0.03</c:v>
                </c:pt>
                <c:pt idx="2">
                  <c:v>0.06</c:v>
                </c:pt>
                <c:pt idx="3">
                  <c:v>0.39700000000000002</c:v>
                </c:pt>
                <c:pt idx="4">
                  <c:v>0.497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13-4E2D-9C5A-B5FB7AF25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3820672"/>
        <c:axId val="1962097664"/>
      </c:barChart>
      <c:catAx>
        <c:axId val="73820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62097664"/>
        <c:crosses val="autoZero"/>
        <c:auto val="1"/>
        <c:lblAlgn val="ctr"/>
        <c:lblOffset val="100"/>
        <c:noMultiLvlLbl val="0"/>
      </c:catAx>
      <c:valAx>
        <c:axId val="1962097664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7382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Вы работаете по специальности?*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3C-4804-A721-29853BBC55D1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3C-4804-A721-29853BBC55D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A1A4CD9-E327-4F32-B6B9-F60108FAA7E0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B3C-4804-A721-29853BBC55D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41EE9D5-905C-479F-8F08-40CC6FDBA3C6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B3C-4804-A721-29853BBC55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Лист1!$BR$2:$BR$3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Лист1!$BS$2:$BS$3</c:f>
              <c:numCache>
                <c:formatCode>0.0%</c:formatCode>
                <c:ptCount val="2"/>
                <c:pt idx="0">
                  <c:v>0.253</c:v>
                </c:pt>
                <c:pt idx="1">
                  <c:v>0.747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3C-4804-A721-29853BBC5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08733279"/>
        <c:axId val="1448195871"/>
      </c:barChart>
      <c:catAx>
        <c:axId val="15087332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48195871"/>
        <c:crosses val="autoZero"/>
        <c:auto val="1"/>
        <c:lblAlgn val="ctr"/>
        <c:lblOffset val="100"/>
        <c:noMultiLvlLbl val="0"/>
      </c:catAx>
      <c:valAx>
        <c:axId val="1448195871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508733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Цели работы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50102643925102142"/>
          <c:y val="8.0982320932329349E-2"/>
          <c:w val="0.47163185737064411"/>
          <c:h val="0.8697744664849774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C7-46F6-A19B-7B697C5E7DF1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C7-46F6-A19B-7B697C5E7DF1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C7-46F6-A19B-7B697C5E7DF1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C7-46F6-A19B-7B697C5E7DF1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7C7-46F6-A19B-7B697C5E7DF1}"/>
              </c:ext>
            </c:extLst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7C7-46F6-A19B-7B697C5E7DF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90B0CDD5-9437-4F39-B8F0-7503034EE3E8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7C7-46F6-A19B-7B697C5E7DF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3244B74-E1B9-4C6B-AC96-D824FC1058D8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7C7-46F6-A19B-7B697C5E7DF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0D999B8D-1F3B-4032-94A1-5C9A4C049A17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7C7-46F6-A19B-7B697C5E7D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Лист1!$BK$2:$BK$7</c:f>
              <c:strCache>
                <c:ptCount val="6"/>
                <c:pt idx="0">
                  <c:v>Поддерживать быт и хозяйство</c:v>
                </c:pt>
                <c:pt idx="1">
                  <c:v>Установить новые контакты, завести знакомства</c:v>
                </c:pt>
                <c:pt idx="2">
                  <c:v>Путешествовать по России и за рубежом</c:v>
                </c:pt>
                <c:pt idx="3">
                  <c:v>Купить машину</c:v>
                </c:pt>
                <c:pt idx="4">
                  <c:v>Развивать свои профессиональные и личностные навыки</c:v>
                </c:pt>
                <c:pt idx="5">
                  <c:v>Купить жильё</c:v>
                </c:pt>
              </c:strCache>
            </c:strRef>
          </c:cat>
          <c:val>
            <c:numRef>
              <c:f>Лист1!$BM$2:$BM$7</c:f>
              <c:numCache>
                <c:formatCode>0.0%</c:formatCode>
                <c:ptCount val="6"/>
                <c:pt idx="0">
                  <c:v>0.12545213714402159</c:v>
                </c:pt>
                <c:pt idx="1">
                  <c:v>0.13082683784196852</c:v>
                </c:pt>
                <c:pt idx="2">
                  <c:v>0.15716541851342403</c:v>
                </c:pt>
                <c:pt idx="3">
                  <c:v>0.17573488206225482</c:v>
                </c:pt>
                <c:pt idx="4">
                  <c:v>0.19445718070202253</c:v>
                </c:pt>
                <c:pt idx="5">
                  <c:v>0.21636354373630853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7C7-46F6-A19B-7B697C5E7D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24072303"/>
        <c:axId val="1504928831"/>
      </c:barChart>
      <c:catAx>
        <c:axId val="16240723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04928831"/>
        <c:crosses val="autoZero"/>
        <c:auto val="1"/>
        <c:lblAlgn val="ctr"/>
        <c:lblOffset val="100"/>
        <c:noMultiLvlLbl val="0"/>
      </c:catAx>
      <c:valAx>
        <c:axId val="1504928831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624072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Жизненные планы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9838555857176858"/>
          <c:y val="7.0144167393302037E-2"/>
          <c:w val="0.26117501377268332"/>
          <c:h val="0.90422175149951112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FC5-4ECC-BACB-A0543905B78B}"/>
              </c:ext>
            </c:extLst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FC5-4ECC-BACB-A0543905B78B}"/>
              </c:ext>
            </c:extLst>
          </c:dPt>
          <c:dPt>
            <c:idx val="6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C5-4ECC-BACB-A0543905B78B}"/>
              </c:ext>
            </c:extLst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C5-4ECC-BACB-A0543905B78B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D226378B-9E56-439E-8FF1-BC27212E1EA6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FC5-4ECC-BACB-A0543905B78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ru-RU" sz="9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BFC5-4ECC-BACB-A0543905B78B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ru-RU" sz="9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FC5-4ECC-BACB-A0543905B78B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403FEFE6-E87F-4827-9002-C46BC19D52E7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FC5-4ECC-BACB-A0543905B7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Лист1!$BO$2:$BO$12</c:f>
              <c:strCache>
                <c:ptCount val="11"/>
                <c:pt idx="0">
                  <c:v>Поступить в военный ВУЗ</c:v>
                </c:pt>
                <c:pt idx="1">
                  <c:v>Заниматься домашним хозяйством</c:v>
                </c:pt>
                <c:pt idx="2">
                  <c:v>Служить в Вооруженных силах РФ</c:v>
                </c:pt>
                <c:pt idx="3">
                  <c:v>Стать предпринимателем</c:v>
                </c:pt>
                <c:pt idx="4">
                  <c:v>Стать самозанятым</c:v>
                </c:pt>
                <c:pt idx="5">
                  <c:v>Осваивать новую профессию</c:v>
                </c:pt>
                <c:pt idx="6">
                  <c:v>Проходить дополнительные курсы / обучение</c:v>
                </c:pt>
                <c:pt idx="7">
                  <c:v>Работать не по специальности</c:v>
                </c:pt>
                <c:pt idx="8">
                  <c:v>Работать в смежной сфере / профессии</c:v>
                </c:pt>
                <c:pt idx="9">
                  <c:v>Поступить в ВУЗ</c:v>
                </c:pt>
                <c:pt idx="10">
                  <c:v>Работать по специальности</c:v>
                </c:pt>
              </c:strCache>
            </c:strRef>
          </c:cat>
          <c:val>
            <c:numRef>
              <c:f>Лист1!$BP$2:$BP$12</c:f>
              <c:numCache>
                <c:formatCode>0.0%</c:formatCode>
                <c:ptCount val="11"/>
                <c:pt idx="0">
                  <c:v>5.0000000000000001E-3</c:v>
                </c:pt>
                <c:pt idx="1">
                  <c:v>4.2999999999999997E-2</c:v>
                </c:pt>
                <c:pt idx="2">
                  <c:v>4.3999999999999997E-2</c:v>
                </c:pt>
                <c:pt idx="3">
                  <c:v>4.4999999999999998E-2</c:v>
                </c:pt>
                <c:pt idx="4">
                  <c:v>5.1999999999999998E-2</c:v>
                </c:pt>
                <c:pt idx="5">
                  <c:v>6.0999999999999999E-2</c:v>
                </c:pt>
                <c:pt idx="6">
                  <c:v>7.4999999999999997E-2</c:v>
                </c:pt>
                <c:pt idx="7">
                  <c:v>9.7000000000000003E-2</c:v>
                </c:pt>
                <c:pt idx="8">
                  <c:v>0.104</c:v>
                </c:pt>
                <c:pt idx="9">
                  <c:v>0.12</c:v>
                </c:pt>
                <c:pt idx="10">
                  <c:v>0.33800000000000002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C5-4ECC-BACB-A0543905B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02254415"/>
        <c:axId val="1509461519"/>
      </c:barChart>
      <c:catAx>
        <c:axId val="1502254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09461519"/>
        <c:crosses val="autoZero"/>
        <c:auto val="1"/>
        <c:lblAlgn val="ctr"/>
        <c:lblOffset val="100"/>
        <c:noMultiLvlLbl val="0"/>
      </c:catAx>
      <c:valAx>
        <c:axId val="150946151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5022544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06736030032258"/>
          <c:y val="8.142688479423911E-2"/>
          <c:w val="0.87199383825375754"/>
          <c:h val="0.87204346675190991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Лист1!$CO$3:$CO$4</c:f>
              <c:strCache>
                <c:ptCount val="2"/>
                <c:pt idx="0">
                  <c:v>Нет </c:v>
                </c:pt>
                <c:pt idx="1">
                  <c:v>Да</c:v>
                </c:pt>
              </c:strCache>
            </c:strRef>
          </c:cat>
          <c:val>
            <c:numRef>
              <c:f>Лист1!$CP$3:$CP$4</c:f>
              <c:numCache>
                <c:formatCode>0.0%</c:formatCode>
                <c:ptCount val="2"/>
                <c:pt idx="0">
                  <c:v>0.20499999999999999</c:v>
                </c:pt>
                <c:pt idx="1">
                  <c:v>0.79500000000000004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26-4A22-B985-9C0D5DE6C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5931023"/>
        <c:axId val="161277279"/>
      </c:barChart>
      <c:catAx>
        <c:axId val="1159310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1277279"/>
        <c:crosses val="autoZero"/>
        <c:auto val="1"/>
        <c:lblAlgn val="ctr"/>
        <c:lblOffset val="100"/>
        <c:noMultiLvlLbl val="0"/>
      </c:catAx>
      <c:valAx>
        <c:axId val="16127727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5931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Сферы, которые рекомендуют родители</a:t>
            </a:r>
            <a:r>
              <a:rPr lang="en-US" b="1" dirty="0"/>
              <a:t>*</a:t>
            </a:r>
            <a:endParaRPr lang="ru-RU" b="1" dirty="0"/>
          </a:p>
        </c:rich>
      </c:tx>
      <c:layout>
        <c:manualLayout>
          <c:xMode val="edge"/>
          <c:yMode val="edge"/>
          <c:x val="0.26522531888195378"/>
          <c:y val="1.54521572358680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9756868418424363"/>
          <c:y val="7.9688982316405255E-2"/>
          <c:w val="0.55211582521116287"/>
          <c:h val="0.89602905631294494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A96-4152-9798-05366B719997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A96-4152-9798-05366B719997}"/>
              </c:ext>
            </c:extLst>
          </c:dPt>
          <c:dPt>
            <c:idx val="24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A96-4152-9798-05366B71999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ru-RU" sz="900" b="0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A96-4152-9798-05366B71999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F9AF59C-676E-4C0D-BB58-9F2E0C1414A6}" type="VALUE">
                      <a:rPr lang="en-US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A96-4152-9798-05366B719997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2DC7DFB4-8F68-4677-A1DC-B7C65EA6C1C9}" type="VALUE">
                      <a:rPr lang="en-US">
                        <a:solidFill>
                          <a:srgbClr val="00B05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A96-4152-9798-05366B7199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Лист1!$AU$2:$AU$26</c:f>
              <c:strCache>
                <c:ptCount val="25"/>
                <c:pt idx="0">
                  <c:v>Домашнее, частное хозяйство</c:v>
                </c:pt>
                <c:pt idx="1">
                  <c:v>Лесная и деревообрабатывающая промышленность</c:v>
                </c:pt>
                <c:pt idx="2">
                  <c:v>Сельское хозяйство, экология, ветеринария</c:v>
                </c:pt>
                <c:pt idx="3">
                  <c:v>ЖКХ и эксплуатация зданий</c:v>
                </c:pt>
                <c:pt idx="4">
                  <c:v>Лёгкая промышленность</c:v>
                </c:pt>
                <c:pt idx="5">
                  <c:v>Добывающая промышленность</c:v>
                </c:pt>
                <c:pt idx="6">
                  <c:v>Сфера питания</c:v>
                </c:pt>
                <c:pt idx="7">
                  <c:v>Нефтехимическая промышленность</c:v>
                </c:pt>
                <c:pt idx="8">
                  <c:v>Служба в силовых ведомствах</c:v>
                </c:pt>
                <c:pt idx="9">
                  <c:v>Бухгалтерия, налоги, управленческий учёт</c:v>
                </c:pt>
                <c:pt idx="10">
                  <c:v>Медицина</c:v>
                </c:pt>
                <c:pt idx="11">
                  <c:v>Машиностроение</c:v>
                </c:pt>
                <c:pt idx="12">
                  <c:v>Транспорт</c:v>
                </c:pt>
                <c:pt idx="13">
                  <c:v>Электроэнергетика</c:v>
                </c:pt>
                <c:pt idx="14">
                  <c:v>Спорт</c:v>
                </c:pt>
                <c:pt idx="15">
                  <c:v>Металлургия, металлообработка</c:v>
                </c:pt>
                <c:pt idx="16">
                  <c:v>Образование и наука</c:v>
                </c:pt>
                <c:pt idx="17">
                  <c:v>Торговля, финансы и банки</c:v>
                </c:pt>
                <c:pt idx="18">
                  <c:v>Юриспруденция</c:v>
                </c:pt>
                <c:pt idx="19">
                  <c:v>Строительство, ремонт, недвижимость</c:v>
                </c:pt>
                <c:pt idx="20">
                  <c:v>Туризм, гостиницы, рестораны</c:v>
                </c:pt>
                <c:pt idx="21">
                  <c:v>Высший менеджмент</c:v>
                </c:pt>
                <c:pt idx="22">
                  <c:v>Искусство и культура</c:v>
                </c:pt>
                <c:pt idx="23">
                  <c:v>Государственная служба</c:v>
                </c:pt>
                <c:pt idx="24">
                  <c:v>Информационные технологии и связь, СМИ</c:v>
                </c:pt>
              </c:strCache>
            </c:strRef>
          </c:cat>
          <c:val>
            <c:numRef>
              <c:f>Лист1!$AV$2:$AV$26</c:f>
              <c:numCache>
                <c:formatCode>0.0%</c:formatCode>
                <c:ptCount val="25"/>
                <c:pt idx="0">
                  <c:v>6.0000000000000001E-3</c:v>
                </c:pt>
                <c:pt idx="1">
                  <c:v>6.0000000000000001E-3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  <c:pt idx="5">
                  <c:v>0.01</c:v>
                </c:pt>
                <c:pt idx="6">
                  <c:v>1.2999999999999999E-2</c:v>
                </c:pt>
                <c:pt idx="7">
                  <c:v>1.9E-2</c:v>
                </c:pt>
                <c:pt idx="8">
                  <c:v>2.9000000000000001E-2</c:v>
                </c:pt>
                <c:pt idx="9">
                  <c:v>2.9000000000000001E-2</c:v>
                </c:pt>
                <c:pt idx="10">
                  <c:v>3.5999999999999997E-2</c:v>
                </c:pt>
                <c:pt idx="11">
                  <c:v>3.9E-2</c:v>
                </c:pt>
                <c:pt idx="12">
                  <c:v>3.9E-2</c:v>
                </c:pt>
                <c:pt idx="13">
                  <c:v>4.2000000000000003E-2</c:v>
                </c:pt>
                <c:pt idx="14">
                  <c:v>4.9000000000000002E-2</c:v>
                </c:pt>
                <c:pt idx="15">
                  <c:v>4.9000000000000002E-2</c:v>
                </c:pt>
                <c:pt idx="16">
                  <c:v>4.9000000000000002E-2</c:v>
                </c:pt>
                <c:pt idx="17">
                  <c:v>5.1999999999999998E-2</c:v>
                </c:pt>
                <c:pt idx="18">
                  <c:v>5.5E-2</c:v>
                </c:pt>
                <c:pt idx="19">
                  <c:v>5.5E-2</c:v>
                </c:pt>
                <c:pt idx="20">
                  <c:v>5.5E-2</c:v>
                </c:pt>
                <c:pt idx="21">
                  <c:v>5.8000000000000003E-2</c:v>
                </c:pt>
                <c:pt idx="22">
                  <c:v>6.5000000000000002E-2</c:v>
                </c:pt>
                <c:pt idx="23">
                  <c:v>0.10100000000000001</c:v>
                </c:pt>
                <c:pt idx="24">
                  <c:v>0.114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A96-4152-9798-05366B719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50962064"/>
        <c:axId val="2006370368"/>
      </c:barChart>
      <c:catAx>
        <c:axId val="1950962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06370368"/>
        <c:crosses val="autoZero"/>
        <c:auto val="1"/>
        <c:lblAlgn val="ctr"/>
        <c:lblOffset val="100"/>
        <c:noMultiLvlLbl val="0"/>
      </c:catAx>
      <c:valAx>
        <c:axId val="2006370368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95096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Сферы, которые выбирают выпускники</a:t>
            </a:r>
            <a:r>
              <a:rPr lang="en-US" b="1" dirty="0"/>
              <a:t>*</a:t>
            </a:r>
            <a:endParaRPr lang="ru-RU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2368656069697586"/>
          <c:y val="8.1808650188446658E-2"/>
          <c:w val="0.47146986959221082"/>
          <c:h val="0.89392887604307358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ED-447E-9139-01ECB34DC415}"/>
              </c:ext>
            </c:extLst>
          </c:dPt>
          <c:dPt>
            <c:idx val="28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2ED-447E-9139-01ECB34DC41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44EE7D37-8C3F-4FB4-ACDA-4B0C2938953A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2ED-447E-9139-01ECB34DC415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BB3AF7E9-D78B-46A1-9CD0-E8B39D1A13B8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2ED-447E-9139-01ECB34DC4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Лист1!$CL$2:$CL$30</c:f>
              <c:strCache>
                <c:ptCount val="29"/>
                <c:pt idx="0">
                  <c:v>Лесная промышленность</c:v>
                </c:pt>
                <c:pt idx="1">
                  <c:v>ЖКХ и эксплуатация зданий</c:v>
                </c:pt>
                <c:pt idx="2">
                  <c:v>Сфера питания</c:v>
                </c:pt>
                <c:pt idx="3">
                  <c:v>Лёгкая промышленность</c:v>
                </c:pt>
                <c:pt idx="4">
                  <c:v>Добывающая промышленность</c:v>
                </c:pt>
                <c:pt idx="5">
                  <c:v>Бухгалтерия, управленческий учёт</c:v>
                </c:pt>
                <c:pt idx="6">
                  <c:v>Сельское хозяйство, ветеринария</c:v>
                </c:pt>
                <c:pt idx="7">
                  <c:v>Нефтехимическая промышленность</c:v>
                </c:pt>
                <c:pt idx="8">
                  <c:v>Консалтинг, стратегическое развитие</c:v>
                </c:pt>
                <c:pt idx="9">
                  <c:v>Административная работа, АХО</c:v>
                </c:pt>
                <c:pt idx="10">
                  <c:v>Страхование, финансы и банки</c:v>
                </c:pt>
                <c:pt idx="11">
                  <c:v>Службы охраны, силовые ведомства</c:v>
                </c:pt>
                <c:pt idx="12">
                  <c:v>Электроэнергетика</c:v>
                </c:pt>
                <c:pt idx="13">
                  <c:v>Металлургия, металлообработка</c:v>
                </c:pt>
                <c:pt idx="14">
                  <c:v>Медицина</c:v>
                </c:pt>
                <c:pt idx="15">
                  <c:v>Информационные технологии, СМИ</c:v>
                </c:pt>
                <c:pt idx="16">
                  <c:v>Управление персоналом</c:v>
                </c:pt>
                <c:pt idx="17">
                  <c:v>Юриспруденция</c:v>
                </c:pt>
                <c:pt idx="18">
                  <c:v>Туризм, рестораны</c:v>
                </c:pt>
                <c:pt idx="19">
                  <c:v>Услуги населению</c:v>
                </c:pt>
                <c:pt idx="20">
                  <c:v>Машиностроение</c:v>
                </c:pt>
                <c:pt idx="21">
                  <c:v>Строительство, недвижимость</c:v>
                </c:pt>
                <c:pt idx="22">
                  <c:v>Государственная служба</c:v>
                </c:pt>
                <c:pt idx="23">
                  <c:v>Образование и наука</c:v>
                </c:pt>
                <c:pt idx="24">
                  <c:v>Транспорт</c:v>
                </c:pt>
                <c:pt idx="25">
                  <c:v>Спорт</c:v>
                </c:pt>
                <c:pt idx="26">
                  <c:v>Закупки, торговля</c:v>
                </c:pt>
                <c:pt idx="27">
                  <c:v>Производство</c:v>
                </c:pt>
                <c:pt idx="28">
                  <c:v>Искусство и культура</c:v>
                </c:pt>
              </c:strCache>
            </c:strRef>
          </c:cat>
          <c:val>
            <c:numRef>
              <c:f>Лист1!$CM$2:$CM$30</c:f>
              <c:numCache>
                <c:formatCode>0.0%</c:formatCode>
                <c:ptCount val="29"/>
                <c:pt idx="0">
                  <c:v>5.2999999999999999E-2</c:v>
                </c:pt>
                <c:pt idx="1">
                  <c:v>5.5E-2</c:v>
                </c:pt>
                <c:pt idx="2">
                  <c:v>5.7999999999999996E-2</c:v>
                </c:pt>
                <c:pt idx="3">
                  <c:v>7.9000000000000001E-2</c:v>
                </c:pt>
                <c:pt idx="4">
                  <c:v>7.9000000000000001E-2</c:v>
                </c:pt>
                <c:pt idx="5">
                  <c:v>7.9000000000000001E-2</c:v>
                </c:pt>
                <c:pt idx="6">
                  <c:v>0.08</c:v>
                </c:pt>
                <c:pt idx="7">
                  <c:v>8.1000000000000003E-2</c:v>
                </c:pt>
                <c:pt idx="8">
                  <c:v>8.1000000000000003E-2</c:v>
                </c:pt>
                <c:pt idx="9">
                  <c:v>8.3000000000000004E-2</c:v>
                </c:pt>
                <c:pt idx="10">
                  <c:v>8.6999999999999994E-2</c:v>
                </c:pt>
                <c:pt idx="11">
                  <c:v>0.09</c:v>
                </c:pt>
                <c:pt idx="12">
                  <c:v>9.0999999999999998E-2</c:v>
                </c:pt>
                <c:pt idx="13">
                  <c:v>9.9000000000000005E-2</c:v>
                </c:pt>
                <c:pt idx="14">
                  <c:v>0.109</c:v>
                </c:pt>
                <c:pt idx="15">
                  <c:v>0.114</c:v>
                </c:pt>
                <c:pt idx="16">
                  <c:v>0.115</c:v>
                </c:pt>
                <c:pt idx="17">
                  <c:v>0.11800000000000001</c:v>
                </c:pt>
                <c:pt idx="18">
                  <c:v>0.14400000000000002</c:v>
                </c:pt>
                <c:pt idx="19">
                  <c:v>0.151</c:v>
                </c:pt>
                <c:pt idx="20">
                  <c:v>0.153</c:v>
                </c:pt>
                <c:pt idx="21">
                  <c:v>0.155</c:v>
                </c:pt>
                <c:pt idx="22">
                  <c:v>0.155</c:v>
                </c:pt>
                <c:pt idx="23">
                  <c:v>0.159</c:v>
                </c:pt>
                <c:pt idx="24">
                  <c:v>0.16800000000000001</c:v>
                </c:pt>
                <c:pt idx="25">
                  <c:v>0.185</c:v>
                </c:pt>
                <c:pt idx="26">
                  <c:v>0.19699999999999998</c:v>
                </c:pt>
                <c:pt idx="27">
                  <c:v>0.22399999999999998</c:v>
                </c:pt>
                <c:pt idx="28">
                  <c:v>0.23699999999999999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ED-447E-9139-01ECB34DC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678719"/>
        <c:axId val="9474591"/>
      </c:barChart>
      <c:catAx>
        <c:axId val="1146787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474591"/>
        <c:crosses val="autoZero"/>
        <c:auto val="1"/>
        <c:lblAlgn val="ctr"/>
        <c:lblOffset val="100"/>
        <c:noMultiLvlLbl val="0"/>
      </c:catAx>
      <c:valAx>
        <c:axId val="9474591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14678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/>
              <a:t>Распределение выпускников по УГПС*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6068204889651709"/>
          <c:y val="7.5878671175940479E-2"/>
          <c:w val="0.32165314697493402"/>
          <c:h val="0.89992862514386041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36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ABE-4130-B157-70D55D52048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652AE34-F83E-48EF-B026-4EC0F1EAEEC7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ABE-4130-B157-70D55D520480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EA37E8A2-4849-480B-B51E-DDE75675324F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ABE-4130-B157-70D55D520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Лист2!$R$2:$R$38</c:f>
              <c:strCache>
                <c:ptCount val="37"/>
                <c:pt idx="0">
                  <c:v>25.00.00 АЭРОНАВИГАЦИЯ И ЭКСПЛУАТАЦИЯ АВИАЦИОННОЙ И РАКЕТНО-КОСМИЧЕСКОЙ ТЕХНИКИ</c:v>
                </c:pt>
                <c:pt idx="1">
                  <c:v>12.00.00 ФОТОНИКА, ПРИБОРОСТРОЕНИЕ, ОПТИЧЕСКИЕ И БИОТЕХНИЧЕСКИЕ СИСТЕМЫ И ТЕХНОЛОГИИ</c:v>
                </c:pt>
                <c:pt idx="2">
                  <c:v>32.00.00 НАУКИ О ЗДОРОВЬЕ И ПРОФИЛАКТИЧЕСКАЯ МЕДИЦИНА</c:v>
                </c:pt>
                <c:pt idx="3">
                  <c:v>14.00.00 ЯДЕРНАЯ ЭНЕРГЕТИКА И ТЕХНОЛОГИИ</c:v>
                </c:pt>
                <c:pt idx="4">
                  <c:v>52.00.00 СЦЕНИЧЕСКИЕ ИСКУССТВА И ЛИТЕРАТУРНОЕ ТВОРЧЕСТВО</c:v>
                </c:pt>
                <c:pt idx="5">
                  <c:v>24.00.00 АВИАЦИОННАЯ И РАКЕТНО-КОСМИЧЕСКАЯ ТЕХНИКА</c:v>
                </c:pt>
                <c:pt idx="6">
                  <c:v>19.00.00 ПРОМЫШЛЕННАЯ ЭКОЛОГИЯ И БИОТЕХНОЛОГИИ</c:v>
                </c:pt>
                <c:pt idx="7">
                  <c:v>10.00.00 ИНФОРМАЦИОННАЯ БЕЗОПАСНОСТЬ</c:v>
                </c:pt>
                <c:pt idx="8">
                  <c:v>39.00.00 СОЦИОЛОГИЯ И СОЦИАЛЬНАЯ РАБОТА</c:v>
                </c:pt>
                <c:pt idx="9">
                  <c:v>18.00.00 ХИМИЧЕСКИЕ ТЕХНОЛОГИИ</c:v>
                </c:pt>
                <c:pt idx="10">
                  <c:v>07.00.00 АРХИТЕКТУРА</c:v>
                </c:pt>
                <c:pt idx="11">
                  <c:v>51.00.00 КУЛЬТУРОВЕДЕНИЕ И СОЦИОКУЛЬТУРНЫЕ ПРОЕКТЫ</c:v>
                </c:pt>
                <c:pt idx="12">
                  <c:v>27.00.00 УПРАВЛЕНИЕ В ТЕХНИЧЕСКИХ СИСТЕМАХ</c:v>
                </c:pt>
                <c:pt idx="13">
                  <c:v>36.00.00 ВЕТЕРИНАРИЯ И ЗООТЕХНИЯ</c:v>
                </c:pt>
                <c:pt idx="14">
                  <c:v>33.00.00 ФАРМАЦИЯ</c:v>
                </c:pt>
                <c:pt idx="15">
                  <c:v>53.00.00 МУЗЫКАЛЬНОЕ ИСКУССТВО</c:v>
                </c:pt>
                <c:pt idx="16">
                  <c:v>29.00.00 ТЕХНОЛОГИИ ЛЕГКОЙ ПРОМЫШЛЕННОСТИ</c:v>
                </c:pt>
                <c:pt idx="17">
                  <c:v>42.00.00 СРЕДСТВА МАССОВОЙ ИНФОРМАЦИИ И ИНФОРМАЦИОННО-БИБЛИОТЕЧНОЕ ДЕЛО</c:v>
                </c:pt>
                <c:pt idx="18">
                  <c:v>46.00.00 ИСТОРИЯ И АРХЕОЛОГИЯ</c:v>
                </c:pt>
                <c:pt idx="19">
                  <c:v>11.00.00 ЭЛЕКТРОНИКА, РАДИОТЕХНИКА И СИСТЕМЫ СВЯЗИ</c:v>
                </c:pt>
                <c:pt idx="20">
                  <c:v>21.00.00 ПРИКЛАДНАЯ ГЕОЛОГИЯ, ГОРНОЕ ДЕЛО, НЕФТЕГАЗОВОЕ ДЕЛО И ГЕОДЕЗИЯ</c:v>
                </c:pt>
                <c:pt idx="21">
                  <c:v>20.00.00 ТЕХНОСФЕРНАЯ БЕЗОПАСНОСТЬ И ПРИРОДООБУСТРОЙСТВО</c:v>
                </c:pt>
                <c:pt idx="22">
                  <c:v>49.00.00 ФИЗИЧЕСКАЯ КУЛЬТУРА И СПОРТ</c:v>
                </c:pt>
                <c:pt idx="23">
                  <c:v>54.00.00 ИЗОБРАЗИТЕЛЬНОЕ И ПРИКЛАДНЫЕ ВИДЫ ИСКУССТВ</c:v>
                </c:pt>
                <c:pt idx="24">
                  <c:v>35.00.00 СЕЛЬСКОЕ, ЛЕСНОЕ И РЫБНОЕ ХОЗЯЙСТВО</c:v>
                </c:pt>
                <c:pt idx="25">
                  <c:v>22.00.00 ТЕХНОЛОГИИ МАТЕРИАЛОВ</c:v>
                </c:pt>
                <c:pt idx="26">
                  <c:v>44.00.00 ОБРАЗОВАНИЕ И ПЕДАГОГИЧЕСКИЕ НАУКИ</c:v>
                </c:pt>
                <c:pt idx="27">
                  <c:v>31.00.00 КЛИНИЧЕСКАЯ МЕДИЦИНА</c:v>
                </c:pt>
                <c:pt idx="28">
                  <c:v>13.00.00 ЭЛЕКТРО- И ТЕПЛОЭНЕРГЕТИКА</c:v>
                </c:pt>
                <c:pt idx="29">
                  <c:v>08.00.00 ТЕХНИКА И ТЕХНОЛОГИИ СТРОИТЕЛЬСТВА</c:v>
                </c:pt>
                <c:pt idx="30">
                  <c:v>09.00.00 ИНФОРМАТИКА И ВЫЧИСЛИТЕЛЬНАЯ ТЕХНИКА</c:v>
                </c:pt>
                <c:pt idx="31">
                  <c:v>40.00.00 ЮРИСПРУДЕНЦИЯ</c:v>
                </c:pt>
                <c:pt idx="32">
                  <c:v>23.00.00 ТЕХНИКА И ТЕХНОЛОГИИ НАЗЕМНОГО ТРАНСПОРТА</c:v>
                </c:pt>
                <c:pt idx="33">
                  <c:v>38.00.00 ЭКОНОМИКА И УПРАВЛЕНИЕ</c:v>
                </c:pt>
                <c:pt idx="34">
                  <c:v>43.00.00 СЕРВИС И ТУРИЗМ</c:v>
                </c:pt>
                <c:pt idx="35">
                  <c:v>15.00.00 МАШИНОСТРОЕНИЕ</c:v>
                </c:pt>
                <c:pt idx="36">
                  <c:v>34.00.00 СЕСТРИНСКОЕ ДЕЛО</c:v>
                </c:pt>
              </c:strCache>
            </c:strRef>
          </c:cat>
          <c:val>
            <c:numRef>
              <c:f>Лист2!$S$2:$S$38</c:f>
              <c:numCache>
                <c:formatCode>0.00%</c:formatCode>
                <c:ptCount val="37"/>
                <c:pt idx="0">
                  <c:v>5.2186014148208285E-4</c:v>
                </c:pt>
                <c:pt idx="1">
                  <c:v>5.7984460164675871E-4</c:v>
                </c:pt>
                <c:pt idx="2">
                  <c:v>6.3782906181143457E-4</c:v>
                </c:pt>
                <c:pt idx="3">
                  <c:v>8.6976690247013802E-4</c:v>
                </c:pt>
                <c:pt idx="4">
                  <c:v>1.0727125130465035E-3</c:v>
                </c:pt>
                <c:pt idx="5">
                  <c:v>1.4206192740345586E-3</c:v>
                </c:pt>
                <c:pt idx="6">
                  <c:v>1.8265104951872898E-3</c:v>
                </c:pt>
                <c:pt idx="7">
                  <c:v>2.4353473269163864E-3</c:v>
                </c:pt>
                <c:pt idx="8">
                  <c:v>3.7399976806215935E-3</c:v>
                </c:pt>
                <c:pt idx="9">
                  <c:v>3.913951061115621E-3</c:v>
                </c:pt>
                <c:pt idx="10">
                  <c:v>4.9866635741621246E-3</c:v>
                </c:pt>
                <c:pt idx="11">
                  <c:v>5.2186014148208277E-3</c:v>
                </c:pt>
                <c:pt idx="12">
                  <c:v>5.4795314855618695E-3</c:v>
                </c:pt>
                <c:pt idx="13">
                  <c:v>6.2333294677026554E-3</c:v>
                </c:pt>
                <c:pt idx="14">
                  <c:v>7.422010901078511E-3</c:v>
                </c:pt>
                <c:pt idx="15">
                  <c:v>8.0598399628899458E-3</c:v>
                </c:pt>
                <c:pt idx="16">
                  <c:v>8.9296068653600836E-3</c:v>
                </c:pt>
                <c:pt idx="17">
                  <c:v>9.2775136263481394E-3</c:v>
                </c:pt>
                <c:pt idx="18">
                  <c:v>1.0147280528818277E-2</c:v>
                </c:pt>
                <c:pt idx="19">
                  <c:v>1.1973791024005566E-2</c:v>
                </c:pt>
                <c:pt idx="20">
                  <c:v>1.2321697784993622E-2</c:v>
                </c:pt>
                <c:pt idx="21">
                  <c:v>1.4670068421662994E-2</c:v>
                </c:pt>
                <c:pt idx="22">
                  <c:v>1.9047895164096024E-2</c:v>
                </c:pt>
                <c:pt idx="23">
                  <c:v>2.2295024933317871E-2</c:v>
                </c:pt>
                <c:pt idx="24">
                  <c:v>2.5716108083033748E-2</c:v>
                </c:pt>
                <c:pt idx="25">
                  <c:v>2.7716571958715065E-2</c:v>
                </c:pt>
                <c:pt idx="26">
                  <c:v>4.2038733619390006E-2</c:v>
                </c:pt>
                <c:pt idx="27">
                  <c:v>4.3169430592601185E-2</c:v>
                </c:pt>
                <c:pt idx="28">
                  <c:v>4.5662762379682247E-2</c:v>
                </c:pt>
                <c:pt idx="29">
                  <c:v>5.3345703351501794E-2</c:v>
                </c:pt>
                <c:pt idx="30">
                  <c:v>6.3261046039661373E-2</c:v>
                </c:pt>
                <c:pt idx="31">
                  <c:v>7.1204917082221958E-2</c:v>
                </c:pt>
                <c:pt idx="32">
                  <c:v>7.8597935753218134E-2</c:v>
                </c:pt>
                <c:pt idx="33">
                  <c:v>8.5788008813637948E-2</c:v>
                </c:pt>
                <c:pt idx="34">
                  <c:v>9.3123043024469443E-2</c:v>
                </c:pt>
                <c:pt idx="35">
                  <c:v>9.8225675518960914E-2</c:v>
                </c:pt>
                <c:pt idx="36">
                  <c:v>0.10906876956975531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E-4130-B157-70D55D5204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4685423"/>
        <c:axId val="112001583"/>
      </c:barChart>
      <c:catAx>
        <c:axId val="3746854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2001583"/>
        <c:crosses val="autoZero"/>
        <c:auto val="1"/>
        <c:lblAlgn val="ctr"/>
        <c:lblOffset val="100"/>
        <c:noMultiLvlLbl val="0"/>
      </c:catAx>
      <c:valAx>
        <c:axId val="112001583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374685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Занятость молодёжи (15-29 лет) по видам экономической деятельности*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5354435690722502"/>
          <c:y val="9.5683026093316317E-2"/>
          <c:w val="0.62245013103380931"/>
          <c:h val="0.86258602069906776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C5E-4B76-B973-B4732178969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8AA5BBC-5CCB-4519-926B-7F5BC5FA7247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C5E-4B76-B973-B47321789698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49C21B4A-97E2-4E46-8C9D-A33D8663BD33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C5E-4B76-B973-B4732178969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Лист1!$B$2:$B$18</c:f>
              <c:strCache>
                <c:ptCount val="17"/>
                <c:pt idx="0">
                  <c:v>Сельское, лесное хозяйство, охота, 
рыболовство и рыбоводство</c:v>
                </c:pt>
                <c:pt idx="1">
                  <c:v>Добыча полезных ископаемых</c:v>
                </c:pt>
                <c:pt idx="2">
                  <c:v>Обрабатывающие производства</c:v>
                </c:pt>
                <c:pt idx="3">
                  <c:v>Обеспечение электрической энергией, газом
и паром; кондиционирование воздуха</c:v>
                </c:pt>
                <c:pt idx="4">
                  <c:v>Водоснабжение; ЖКХ</c:v>
                </c:pt>
                <c:pt idx="5">
                  <c:v>Строительство</c:v>
                </c:pt>
                <c:pt idx="6">
                  <c:v>Торговля оптовая и розничная
автотранспортных средств и мотоциклов</c:v>
                </c:pt>
                <c:pt idx="7">
                  <c:v>Транспортировка и хранение</c:v>
                </c:pt>
                <c:pt idx="8">
                  <c:v>Деятельность гостиниц и предприятий
общественного питания</c:v>
                </c:pt>
                <c:pt idx="9">
                  <c:v>Деятельность в области информации
и связи</c:v>
                </c:pt>
                <c:pt idx="10">
                  <c:v>Деятельность финансовая и страховая</c:v>
                </c:pt>
                <c:pt idx="11">
                  <c:v>Деятельность с недвижимым имуществом 
имуществом</c:v>
                </c:pt>
                <c:pt idx="12">
                  <c:v>Деятельность профессиональная, научная
и техническая; деятельность администра-
тивная и сопутствующие дополнительные
услуги</c:v>
                </c:pt>
                <c:pt idx="13">
                  <c:v>Госслужба, обеспечение военной безопасности</c:v>
                </c:pt>
                <c:pt idx="14">
                  <c:v>Образование</c:v>
                </c:pt>
                <c:pt idx="15">
                  <c:v>Деятельность в области здравоохранения
и социальных услуг</c:v>
                </c:pt>
                <c:pt idx="16">
                  <c:v>Деятельность в области культуры, спорта
организации досуга и развлечений</c:v>
                </c:pt>
              </c:strCache>
            </c:strRef>
          </c:cat>
          <c:val>
            <c:numRef>
              <c:f>Лист1!$G$2:$G$18</c:f>
              <c:numCache>
                <c:formatCode>0%</c:formatCode>
                <c:ptCount val="17"/>
                <c:pt idx="0">
                  <c:v>3.8895371450797353E-3</c:v>
                </c:pt>
                <c:pt idx="1">
                  <c:v>9.9183197199533262E-3</c:v>
                </c:pt>
                <c:pt idx="2">
                  <c:v>1.6919486581096849E-2</c:v>
                </c:pt>
                <c:pt idx="3">
                  <c:v>2.2851030727343447E-2</c:v>
                </c:pt>
                <c:pt idx="4">
                  <c:v>2.3434461299105407E-2</c:v>
                </c:pt>
                <c:pt idx="5">
                  <c:v>3.0338389731621937E-2</c:v>
                </c:pt>
                <c:pt idx="6">
                  <c:v>3.2574873590042783E-2</c:v>
                </c:pt>
                <c:pt idx="7">
                  <c:v>4.7257876312718786E-2</c:v>
                </c:pt>
                <c:pt idx="8">
                  <c:v>4.910540645663166E-2</c:v>
                </c:pt>
                <c:pt idx="9">
                  <c:v>6.0968494749124857E-2</c:v>
                </c:pt>
                <c:pt idx="10">
                  <c:v>6.4274601322442629E-2</c:v>
                </c:pt>
                <c:pt idx="11">
                  <c:v>6.4760793465577601E-2</c:v>
                </c:pt>
                <c:pt idx="12">
                  <c:v>7.9249319330999615E-2</c:v>
                </c:pt>
                <c:pt idx="13">
                  <c:v>8.3430571761960323E-2</c:v>
                </c:pt>
                <c:pt idx="14">
                  <c:v>9.3932322053675618E-2</c:v>
                </c:pt>
                <c:pt idx="15">
                  <c:v>0.12242318164138467</c:v>
                </c:pt>
                <c:pt idx="16">
                  <c:v>0.19467133411124077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B-4676-805F-BEA6D77C8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054720"/>
        <c:axId val="1907881696"/>
      </c:barChart>
      <c:catAx>
        <c:axId val="40054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07881696"/>
        <c:crosses val="autoZero"/>
        <c:auto val="1"/>
        <c:lblAlgn val="ctr"/>
        <c:lblOffset val="100"/>
        <c:noMultiLvlLbl val="0"/>
      </c:catAx>
      <c:valAx>
        <c:axId val="190788169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005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Занятость молодёжи по сферам деятельности, %*</a:t>
            </a:r>
          </a:p>
        </c:rich>
      </c:tx>
      <c:layout>
        <c:manualLayout>
          <c:xMode val="edge"/>
          <c:yMode val="edge"/>
          <c:x val="0.24661788966394199"/>
          <c:y val="9.64144575785129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114312232112577"/>
          <c:y val="9.6757792113461139E-2"/>
          <c:w val="0.36275517221363718"/>
          <c:h val="0.80664434760381809"/>
        </c:manualLayout>
      </c:layout>
      <c:barChart>
        <c:barDir val="bar"/>
        <c:grouping val="clustered"/>
        <c:varyColors val="0"/>
        <c:ser>
          <c:idx val="0"/>
          <c:order val="0"/>
          <c:tx>
            <c:v>Юноши</c:v>
          </c:tx>
          <c:spPr>
            <a:gradFill flip="none" rotWithShape="1">
              <a:gsLst>
                <a:gs pos="0">
                  <a:schemeClr val="accent5">
                    <a:tint val="66000"/>
                    <a:satMod val="160000"/>
                  </a:schemeClr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DA5A22E5-E93F-439A-9EF3-20BE25FE2511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421-41BA-A29C-D866F17022D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4045026-AFA9-4C24-8D80-4E140850B672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B421-41BA-A29C-D866F17022D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358184B-A973-4C51-A13C-DBD1FC9BABA0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421-41BA-A29C-D866F17022D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E5865FA0-430F-409B-A4C0-62D8BCE29329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421-41BA-A29C-D866F17022D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B1DDA488-3B6A-4526-A679-94A8D4CC437F}" type="VALUE">
                      <a:rPr lang="en-US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421-41BA-A29C-D866F17022DA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C79C1C2C-0E7E-4228-9C84-728861837E44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421-41BA-A29C-D866F17022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Лист1!$B$2:$B$18</c:f>
              <c:strCache>
                <c:ptCount val="17"/>
                <c:pt idx="0">
                  <c:v>Сельское, лесное хозяйство, охота, 
рыболовство и рыбоводство</c:v>
                </c:pt>
                <c:pt idx="1">
                  <c:v>Добыча полезных ископаемых</c:v>
                </c:pt>
                <c:pt idx="2">
                  <c:v>Обрабатывающие производства</c:v>
                </c:pt>
                <c:pt idx="3">
                  <c:v>Обеспечение электрической энергией, газом
и паром; кондиционирование воздуха</c:v>
                </c:pt>
                <c:pt idx="4">
                  <c:v>Водоснабжение; ЖКХ</c:v>
                </c:pt>
                <c:pt idx="5">
                  <c:v>Строительство</c:v>
                </c:pt>
                <c:pt idx="6">
                  <c:v>Торговля оптовая и розничная
автотранспортных средств и мотоциклов</c:v>
                </c:pt>
                <c:pt idx="7">
                  <c:v>Транспортировка и хранение</c:v>
                </c:pt>
                <c:pt idx="8">
                  <c:v>Деятельность гостиниц и предприятий
общественного питания</c:v>
                </c:pt>
                <c:pt idx="9">
                  <c:v>Деятельность в области информации
и связи</c:v>
                </c:pt>
                <c:pt idx="10">
                  <c:v>Деятельность финансовая и страховая</c:v>
                </c:pt>
                <c:pt idx="11">
                  <c:v>Деятельность с недвижимым имуществом 
имуществом</c:v>
                </c:pt>
                <c:pt idx="12">
                  <c:v>Деятельность профессиональная, научная
и техническая; деятельность администра-
тивная и сопутствующие дополнительные
услуги</c:v>
                </c:pt>
                <c:pt idx="13">
                  <c:v>Госслужба, обеспечение военной безопасности</c:v>
                </c:pt>
                <c:pt idx="14">
                  <c:v>Образование</c:v>
                </c:pt>
                <c:pt idx="15">
                  <c:v>Деятельность в области здравоохранения
и социальных услуг</c:v>
                </c:pt>
                <c:pt idx="16">
                  <c:v>Деятельность в области культуры, спорта
организации досуга и развлечений</c:v>
                </c:pt>
              </c:strCache>
            </c:strRef>
          </c:cat>
          <c:val>
            <c:numRef>
              <c:f>Лист1!$I$2:$I$18</c:f>
              <c:numCache>
                <c:formatCode>#\ ##0.0;\ #\ ##0.0</c:formatCode>
                <c:ptCount val="17"/>
                <c:pt idx="0">
                  <c:v>-6.215689746768196</c:v>
                </c:pt>
                <c:pt idx="1">
                  <c:v>-3.7187887373826811</c:v>
                </c:pt>
                <c:pt idx="2">
                  <c:v>-15.654329732601383</c:v>
                </c:pt>
                <c:pt idx="3">
                  <c:v>-2.514609527182575</c:v>
                </c:pt>
                <c:pt idx="4">
                  <c:v>-0.49583849831769083</c:v>
                </c:pt>
                <c:pt idx="5">
                  <c:v>-9.8282273773685151</c:v>
                </c:pt>
                <c:pt idx="6">
                  <c:v>-16.097042677527888</c:v>
                </c:pt>
                <c:pt idx="7">
                  <c:v>-12.272002833362848</c:v>
                </c:pt>
                <c:pt idx="8">
                  <c:v>-3.6302461483973794</c:v>
                </c:pt>
                <c:pt idx="9">
                  <c:v>-4.1083761289180094</c:v>
                </c:pt>
                <c:pt idx="10">
                  <c:v>-1.8416858508942802</c:v>
                </c:pt>
                <c:pt idx="11">
                  <c:v>-1.0270940322295024</c:v>
                </c:pt>
                <c:pt idx="12">
                  <c:v>-5.96777049760935</c:v>
                </c:pt>
                <c:pt idx="13">
                  <c:v>-12.89180095625996</c:v>
                </c:pt>
                <c:pt idx="14">
                  <c:v>-2.4260669381972728</c:v>
                </c:pt>
                <c:pt idx="15">
                  <c:v>-2.514609527182575</c:v>
                </c:pt>
                <c:pt idx="16">
                  <c:v>-1.6823091907207366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B-42A4-B9BD-201B3F6CC1AF}"/>
            </c:ext>
          </c:extLst>
        </c:ser>
        <c:ser>
          <c:idx val="1"/>
          <c:order val="1"/>
          <c:tx>
            <c:v>Девушки</c:v>
          </c:tx>
          <c:spPr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944D42CC-AE4E-4A93-9D60-09AD0864E66A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B421-41BA-A29C-D866F17022D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41B6F060-E3DF-4E3B-B3FE-5A1AB7CB8D95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B421-41BA-A29C-D866F17022D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3F14AEE1-784A-49CF-B628-BCA417EE9C71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421-41BA-A29C-D866F17022DA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405A8CEF-2039-4052-B2ED-9FF7B50FE315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421-41BA-A29C-D866F17022DA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09BAECE2-3F39-4D91-B46C-244E59197EF4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421-41BA-A29C-D866F17022DA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D1D07770-70A1-46F1-A5C8-0C3F773C227F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421-41BA-A29C-D866F17022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Лист1!$B$2:$B$18</c:f>
              <c:strCache>
                <c:ptCount val="17"/>
                <c:pt idx="0">
                  <c:v>Сельское, лесное хозяйство, охота, 
рыболовство и рыбоводство</c:v>
                </c:pt>
                <c:pt idx="1">
                  <c:v>Добыча полезных ископаемых</c:v>
                </c:pt>
                <c:pt idx="2">
                  <c:v>Обрабатывающие производства</c:v>
                </c:pt>
                <c:pt idx="3">
                  <c:v>Обеспечение электрической энергией, газом
и паром; кондиционирование воздуха</c:v>
                </c:pt>
                <c:pt idx="4">
                  <c:v>Водоснабжение; ЖКХ</c:v>
                </c:pt>
                <c:pt idx="5">
                  <c:v>Строительство</c:v>
                </c:pt>
                <c:pt idx="6">
                  <c:v>Торговля оптовая и розничная
автотранспортных средств и мотоциклов</c:v>
                </c:pt>
                <c:pt idx="7">
                  <c:v>Транспортировка и хранение</c:v>
                </c:pt>
                <c:pt idx="8">
                  <c:v>Деятельность гостиниц и предприятий
общественного питания</c:v>
                </c:pt>
                <c:pt idx="9">
                  <c:v>Деятельность в области информации
и связи</c:v>
                </c:pt>
                <c:pt idx="10">
                  <c:v>Деятельность финансовая и страховая</c:v>
                </c:pt>
                <c:pt idx="11">
                  <c:v>Деятельность с недвижимым имуществом 
имуществом</c:v>
                </c:pt>
                <c:pt idx="12">
                  <c:v>Деятельность профессиональная, научная
и техническая; деятельность администра-
тивная и сопутствующие дополнительные
услуги</c:v>
                </c:pt>
                <c:pt idx="13">
                  <c:v>Госслужба, обеспечение военной безопасности</c:v>
                </c:pt>
                <c:pt idx="14">
                  <c:v>Образование</c:v>
                </c:pt>
                <c:pt idx="15">
                  <c:v>Деятельность в области здравоохранения
и социальных услуг</c:v>
                </c:pt>
                <c:pt idx="16">
                  <c:v>Деятельность в области культуры, спорта
организации досуга и развлечений</c:v>
                </c:pt>
              </c:strCache>
            </c:strRef>
          </c:cat>
          <c:val>
            <c:numRef>
              <c:f>Лист1!$K$2:$K$18</c:f>
              <c:numCache>
                <c:formatCode>#\ ##0.0;\ #\ ##0.0</c:formatCode>
                <c:ptCount val="17"/>
                <c:pt idx="0">
                  <c:v>2.9329307742074615</c:v>
                </c:pt>
                <c:pt idx="1">
                  <c:v>0.69657105887427218</c:v>
                </c:pt>
                <c:pt idx="2">
                  <c:v>8.0871252965279279</c:v>
                </c:pt>
                <c:pt idx="3">
                  <c:v>0.69872762562001289</c:v>
                </c:pt>
                <c:pt idx="4">
                  <c:v>0.25878800948889369</c:v>
                </c:pt>
                <c:pt idx="5">
                  <c:v>1.5311623894759543</c:v>
                </c:pt>
                <c:pt idx="6">
                  <c:v>23.571274530946731</c:v>
                </c:pt>
                <c:pt idx="7">
                  <c:v>3.5799007979296955</c:v>
                </c:pt>
                <c:pt idx="8">
                  <c:v>6.4697002372223427</c:v>
                </c:pt>
                <c:pt idx="9">
                  <c:v>2.1996980806555966</c:v>
                </c:pt>
                <c:pt idx="10">
                  <c:v>4.4640931636834154</c:v>
                </c:pt>
                <c:pt idx="11">
                  <c:v>0.95320250161742504</c:v>
                </c:pt>
                <c:pt idx="12">
                  <c:v>7.0951045934871688</c:v>
                </c:pt>
                <c:pt idx="13">
                  <c:v>5.1326288548630581</c:v>
                </c:pt>
                <c:pt idx="14">
                  <c:v>14.643088203579902</c:v>
                </c:pt>
                <c:pt idx="15">
                  <c:v>11.192581410394652</c:v>
                </c:pt>
                <c:pt idx="16">
                  <c:v>2.9760621091222772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3B-42A4-B9BD-201B3F6CC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321148896"/>
        <c:axId val="1838785152"/>
      </c:barChart>
      <c:catAx>
        <c:axId val="3211488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38785152"/>
        <c:crosses val="autoZero"/>
        <c:auto val="1"/>
        <c:lblAlgn val="ctr"/>
        <c:lblOffset val="200"/>
        <c:noMultiLvlLbl val="0"/>
      </c:catAx>
      <c:valAx>
        <c:axId val="1838785152"/>
        <c:scaling>
          <c:orientation val="minMax"/>
        </c:scaling>
        <c:delete val="1"/>
        <c:axPos val="t"/>
        <c:numFmt formatCode="#\ ##0.0;\ #\ ##0.0" sourceLinked="1"/>
        <c:majorTickMark val="none"/>
        <c:minorTickMark val="none"/>
        <c:tickLblPos val="nextTo"/>
        <c:crossAx val="3211488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657428223757067"/>
          <c:y val="6.1712617224700179E-2"/>
          <c:w val="0.19247542012638752"/>
          <c:h val="2.67222772925355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Занятость</a:t>
            </a:r>
            <a:r>
              <a:rPr lang="ru-RU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рабочих с СПО по сферам деятельности, %*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9884932635012022E-2"/>
          <c:y val="0.12102449923949048"/>
          <c:w val="0.61819440546301729"/>
          <c:h val="0.8479579857022449"/>
        </c:manualLayout>
      </c:layout>
      <c:barChart>
        <c:barDir val="bar"/>
        <c:grouping val="clustered"/>
        <c:varyColors val="0"/>
        <c:ser>
          <c:idx val="0"/>
          <c:order val="0"/>
          <c:tx>
            <c:v>ППССЗ</c:v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2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153-4B97-8AC8-734215F7CF2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8D29771-1876-4886-8522-09D6F782A5D3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9153-4B97-8AC8-734215F7CF27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23977D17-0994-42C0-96FF-6C373173DA73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153-4B97-8AC8-734215F7CF27}"/>
                </c:ext>
              </c:extLst>
            </c:dLbl>
            <c:dLbl>
              <c:idx val="7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153-4B97-8AC8-734215F7CF27}"/>
                </c:ext>
              </c:extLst>
            </c:dLbl>
            <c:dLbl>
              <c:idx val="14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153-4B97-8AC8-734215F7CF27}"/>
                </c:ext>
              </c:extLst>
            </c:dLbl>
            <c:dLbl>
              <c:idx val="15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153-4B97-8AC8-734215F7CF27}"/>
                </c:ext>
              </c:extLst>
            </c:dLbl>
            <c:numFmt formatCode="#\ ##0.00;\ #\ 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Лист1!$B$2:$B$18</c:f>
              <c:strCache>
                <c:ptCount val="17"/>
                <c:pt idx="0">
                  <c:v>Сельское, лесное хозяйство, охота, 
рыболовство и рыбоводство</c:v>
                </c:pt>
                <c:pt idx="1">
                  <c:v>Добыча полезных ископаемых</c:v>
                </c:pt>
                <c:pt idx="2">
                  <c:v>Обрабатывающие производства</c:v>
                </c:pt>
                <c:pt idx="3">
                  <c:v>Обеспечение электрической энергией, газом
и паром; кондиционирование воздуха</c:v>
                </c:pt>
                <c:pt idx="4">
                  <c:v>Водоснабжение; ЖКХ</c:v>
                </c:pt>
                <c:pt idx="5">
                  <c:v>Строительство</c:v>
                </c:pt>
                <c:pt idx="6">
                  <c:v>Торговля оптовая и розничная
автотранспортных средств и мотоциклов</c:v>
                </c:pt>
                <c:pt idx="7">
                  <c:v>Транспортировка и хранение</c:v>
                </c:pt>
                <c:pt idx="8">
                  <c:v>Деятельность гостиниц и предприятий
общественного питания</c:v>
                </c:pt>
                <c:pt idx="9">
                  <c:v>Деятельность в области информации
и связи</c:v>
                </c:pt>
                <c:pt idx="10">
                  <c:v>Деятельность финансовая и страховая</c:v>
                </c:pt>
                <c:pt idx="11">
                  <c:v>Деятельность с недвижимым имуществом 
имуществом</c:v>
                </c:pt>
                <c:pt idx="12">
                  <c:v>Деятельность профессиональная, научная
и техническая; деятельность администра-
тивная и сопутствующие дополнительные
услуги</c:v>
                </c:pt>
                <c:pt idx="13">
                  <c:v>Госслужба, обеспечение военной безопасности</c:v>
                </c:pt>
                <c:pt idx="14">
                  <c:v>Образование</c:v>
                </c:pt>
                <c:pt idx="15">
                  <c:v>Деятельность в области здравоохранения
и социальных услуг</c:v>
                </c:pt>
                <c:pt idx="16">
                  <c:v>Деятельность в области культуры, спорта
организации досуга и развлечений</c:v>
                </c:pt>
              </c:strCache>
            </c:strRef>
          </c:cat>
          <c:val>
            <c:numRef>
              <c:f>Лист1!$L$2:$L$18</c:f>
              <c:numCache>
                <c:formatCode>General</c:formatCode>
                <c:ptCount val="17"/>
                <c:pt idx="0">
                  <c:v>-4.162236062585448</c:v>
                </c:pt>
                <c:pt idx="1">
                  <c:v>-2.2937870271912502</c:v>
                </c:pt>
                <c:pt idx="2">
                  <c:v>-13.084206795280773</c:v>
                </c:pt>
                <c:pt idx="3">
                  <c:v>-2.572282140867892</c:v>
                </c:pt>
                <c:pt idx="4">
                  <c:v>-0.63294344017418602</c:v>
                </c:pt>
                <c:pt idx="5">
                  <c:v>-5.5040761557547215</c:v>
                </c:pt>
                <c:pt idx="6">
                  <c:v>-17.17555319256671</c:v>
                </c:pt>
                <c:pt idx="7">
                  <c:v>-8.7599372120107351</c:v>
                </c:pt>
                <c:pt idx="8">
                  <c:v>-2.4254392627474806</c:v>
                </c:pt>
                <c:pt idx="9">
                  <c:v>-1.4177933059901768</c:v>
                </c:pt>
                <c:pt idx="10">
                  <c:v>-1.8887032254797713</c:v>
                </c:pt>
                <c:pt idx="11">
                  <c:v>-1.4886829712896854</c:v>
                </c:pt>
                <c:pt idx="12">
                  <c:v>-4.8660691680591421</c:v>
                </c:pt>
                <c:pt idx="13">
                  <c:v>-5.7066180566104618</c:v>
                </c:pt>
                <c:pt idx="14">
                  <c:v>-9.2966732492784452</c:v>
                </c:pt>
                <c:pt idx="15">
                  <c:v>-13.251303863486758</c:v>
                </c:pt>
                <c:pt idx="16">
                  <c:v>-2.1621347916350198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1D-49EC-8C63-F4ABFAEF313B}"/>
            </c:ext>
          </c:extLst>
        </c:ser>
        <c:ser>
          <c:idx val="1"/>
          <c:order val="1"/>
          <c:tx>
            <c:v>ППКРС</c:v>
          </c:tx>
          <c:spPr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0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153-4B97-8AC8-734215F7CF27}"/>
                </c:ext>
              </c:extLst>
            </c:dLbl>
            <c:dLbl>
              <c:idx val="2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9153-4B97-8AC8-734215F7CF27}"/>
                </c:ext>
              </c:extLst>
            </c:dLbl>
            <c:dLbl>
              <c:idx val="5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9153-4B97-8AC8-734215F7CF27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D80DA95-C227-42F5-82F5-350C758FEF91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153-4B97-8AC8-734215F7CF27}"/>
                </c:ext>
              </c:extLst>
            </c:dLbl>
            <c:dLbl>
              <c:idx val="7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153-4B97-8AC8-734215F7CF27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AB82DD7F-7C15-4C79-B168-43FE2CA1094A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153-4B97-8AC8-734215F7CF27}"/>
                </c:ext>
              </c:extLst>
            </c:dLbl>
            <c:numFmt formatCode="#\ ##0.00;\ #\ 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Лист1!$B$2:$B$18</c:f>
              <c:strCache>
                <c:ptCount val="17"/>
                <c:pt idx="0">
                  <c:v>Сельское, лесное хозяйство, охота, 
рыболовство и рыбоводство</c:v>
                </c:pt>
                <c:pt idx="1">
                  <c:v>Добыча полезных ископаемых</c:v>
                </c:pt>
                <c:pt idx="2">
                  <c:v>Обрабатывающие производства</c:v>
                </c:pt>
                <c:pt idx="3">
                  <c:v>Обеспечение электрической энергией, газом
и паром; кондиционирование воздуха</c:v>
                </c:pt>
                <c:pt idx="4">
                  <c:v>Водоснабжение; ЖКХ</c:v>
                </c:pt>
                <c:pt idx="5">
                  <c:v>Строительство</c:v>
                </c:pt>
                <c:pt idx="6">
                  <c:v>Торговля оптовая и розничная
автотранспортных средств и мотоциклов</c:v>
                </c:pt>
                <c:pt idx="7">
                  <c:v>Транспортировка и хранение</c:v>
                </c:pt>
                <c:pt idx="8">
                  <c:v>Деятельность гостиниц и предприятий
общественного питания</c:v>
                </c:pt>
                <c:pt idx="9">
                  <c:v>Деятельность в области информации
и связи</c:v>
                </c:pt>
                <c:pt idx="10">
                  <c:v>Деятельность финансовая и страховая</c:v>
                </c:pt>
                <c:pt idx="11">
                  <c:v>Деятельность с недвижимым имуществом 
имуществом</c:v>
                </c:pt>
                <c:pt idx="12">
                  <c:v>Деятельность профессиональная, научная
и техническая; деятельность администра-
тивная и сопутствующие дополнительные
услуги</c:v>
                </c:pt>
                <c:pt idx="13">
                  <c:v>Госслужба, обеспечение военной безопасности</c:v>
                </c:pt>
                <c:pt idx="14">
                  <c:v>Образование</c:v>
                </c:pt>
                <c:pt idx="15">
                  <c:v>Деятельность в области здравоохранения
и социальных услуг</c:v>
                </c:pt>
                <c:pt idx="16">
                  <c:v>Деятельность в области культуры, спорта
организации досуга и развлечений</c:v>
                </c:pt>
              </c:strCache>
            </c:strRef>
          </c:cat>
          <c:val>
            <c:numRef>
              <c:f>Лист1!$M$2:$M$18</c:f>
              <c:numCache>
                <c:formatCode>General</c:formatCode>
                <c:ptCount val="17"/>
                <c:pt idx="0">
                  <c:v>6.6719791364821788</c:v>
                </c:pt>
                <c:pt idx="1">
                  <c:v>3.1657490582439869</c:v>
                </c:pt>
                <c:pt idx="2">
                  <c:v>20.544769631990729</c:v>
                </c:pt>
                <c:pt idx="3">
                  <c:v>2.9266879165459287</c:v>
                </c:pt>
                <c:pt idx="4">
                  <c:v>1.028687337003767</c:v>
                </c:pt>
                <c:pt idx="5">
                  <c:v>9.678354100260794</c:v>
                </c:pt>
                <c:pt idx="6">
                  <c:v>15.843233845262242</c:v>
                </c:pt>
                <c:pt idx="7">
                  <c:v>12.452912199362503</c:v>
                </c:pt>
                <c:pt idx="8">
                  <c:v>4.6942915097073312</c:v>
                </c:pt>
                <c:pt idx="9">
                  <c:v>0.60127499275572305</c:v>
                </c:pt>
                <c:pt idx="10">
                  <c:v>0.36221385105766446</c:v>
                </c:pt>
                <c:pt idx="11">
                  <c:v>1.9921761808171543</c:v>
                </c:pt>
                <c:pt idx="12">
                  <c:v>3.2744132135612865</c:v>
                </c:pt>
                <c:pt idx="13">
                  <c:v>3.4917415241958851</c:v>
                </c:pt>
                <c:pt idx="14">
                  <c:v>4.2741234424804402</c:v>
                </c:pt>
                <c:pt idx="15">
                  <c:v>3.6076499565343383</c:v>
                </c:pt>
                <c:pt idx="16">
                  <c:v>0.8910460736018545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1D-49EC-8C63-F4ABFAEF3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2106747583"/>
        <c:axId val="2015570015"/>
      </c:barChart>
      <c:catAx>
        <c:axId val="21067475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15570015"/>
        <c:crosses val="autoZero"/>
        <c:auto val="1"/>
        <c:lblAlgn val="ctr"/>
        <c:lblOffset val="100"/>
        <c:noMultiLvlLbl val="0"/>
      </c:catAx>
      <c:valAx>
        <c:axId val="20155700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06747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Занятость</a:t>
            </a:r>
            <a:r>
              <a:rPr lang="ru-RU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рабочих-мужчин с СПО по сферам деятельности, %*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2577280877867857E-2"/>
          <c:y val="0.10499607512993668"/>
          <c:w val="0.5562923697425759"/>
          <c:h val="0.84945755665967171"/>
        </c:manualLayout>
      </c:layout>
      <c:barChart>
        <c:barDir val="bar"/>
        <c:grouping val="clustered"/>
        <c:varyColors val="0"/>
        <c:ser>
          <c:idx val="0"/>
          <c:order val="0"/>
          <c:tx>
            <c:v>ППССЗ</c:v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F259F104-6F58-4338-9E90-434BF2541068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510-4F1E-968A-5FE86349606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67B8027-7946-4346-A9F9-EAE542E111B1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510-4F1E-968A-5FE86349606F}"/>
                </c:ext>
              </c:extLst>
            </c:dLbl>
            <c:dLbl>
              <c:idx val="5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510-4F1E-968A-5FE86349606F}"/>
                </c:ext>
              </c:extLst>
            </c:dLbl>
            <c:dLbl>
              <c:idx val="6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C510-4F1E-968A-5FE86349606F}"/>
                </c:ext>
              </c:extLst>
            </c:dLbl>
            <c:dLbl>
              <c:idx val="7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510-4F1E-968A-5FE86349606F}"/>
                </c:ext>
              </c:extLst>
            </c:dLbl>
            <c:dLbl>
              <c:idx val="13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C510-4F1E-968A-5FE86349606F}"/>
                </c:ext>
              </c:extLst>
            </c:dLbl>
            <c:numFmt formatCode="#\ ##0.00;\ #\ 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Лист1!$B$2:$B$18</c:f>
              <c:strCache>
                <c:ptCount val="17"/>
                <c:pt idx="0">
                  <c:v>Сельское, лесное хозяйство, охота, 
рыболовство и рыбоводство</c:v>
                </c:pt>
                <c:pt idx="1">
                  <c:v>Добыча полезных ископаемых</c:v>
                </c:pt>
                <c:pt idx="2">
                  <c:v>Обрабатывающие производства</c:v>
                </c:pt>
                <c:pt idx="3">
                  <c:v>Обеспечение электрической энергией, газом
и паром; кондиционирование воздуха</c:v>
                </c:pt>
                <c:pt idx="4">
                  <c:v>Водоснабжение; ЖКХ</c:v>
                </c:pt>
                <c:pt idx="5">
                  <c:v>Строительство</c:v>
                </c:pt>
                <c:pt idx="6">
                  <c:v>Торговля оптовая и розничная
автотранспортных средств и мотоциклов</c:v>
                </c:pt>
                <c:pt idx="7">
                  <c:v>Транспортировка и хранение</c:v>
                </c:pt>
                <c:pt idx="8">
                  <c:v>Деятельность гостиниц и предприятий
общественного питания</c:v>
                </c:pt>
                <c:pt idx="9">
                  <c:v>Деятельность в области информации
и связи</c:v>
                </c:pt>
                <c:pt idx="10">
                  <c:v>Деятельность финансовая и страховая</c:v>
                </c:pt>
                <c:pt idx="11">
                  <c:v>Деятельность с недвижимым имуществом 
имуществом</c:v>
                </c:pt>
                <c:pt idx="12">
                  <c:v>Деятельность профессиональная, научная
и техническая; деятельность администра-
тивная и сопутствующие дополнительные
услуги</c:v>
                </c:pt>
                <c:pt idx="13">
                  <c:v>Госслужба, обеспечение военной безопасности</c:v>
                </c:pt>
                <c:pt idx="14">
                  <c:v>Образование</c:v>
                </c:pt>
                <c:pt idx="15">
                  <c:v>Деятельность в области здравоохранения
и социальных услуг</c:v>
                </c:pt>
                <c:pt idx="16">
                  <c:v>Деятельность в области культуры, спорта
организации досуга и развлечений</c:v>
                </c:pt>
              </c:strCache>
            </c:strRef>
          </c:cat>
          <c:val>
            <c:numRef>
              <c:f>Лист1!$N$2:$N$18</c:f>
              <c:numCache>
                <c:formatCode>General</c:formatCode>
                <c:ptCount val="17"/>
                <c:pt idx="0">
                  <c:v>-5.7460924322500846</c:v>
                </c:pt>
                <c:pt idx="1">
                  <c:v>-4.3629821207691437</c:v>
                </c:pt>
                <c:pt idx="2">
                  <c:v>-17.373214888114248</c:v>
                </c:pt>
                <c:pt idx="3">
                  <c:v>-4.3742269200494777</c:v>
                </c:pt>
                <c:pt idx="4">
                  <c:v>-0.89958394242662765</c:v>
                </c:pt>
                <c:pt idx="5">
                  <c:v>-10.817496907680198</c:v>
                </c:pt>
                <c:pt idx="6">
                  <c:v>-13.043967165186102</c:v>
                </c:pt>
                <c:pt idx="7">
                  <c:v>-14.685707860114697</c:v>
                </c:pt>
                <c:pt idx="8">
                  <c:v>-1.2144383222759474</c:v>
                </c:pt>
                <c:pt idx="9">
                  <c:v>-2.2152254582255706</c:v>
                </c:pt>
                <c:pt idx="10">
                  <c:v>-1.1919487237152817</c:v>
                </c:pt>
                <c:pt idx="11">
                  <c:v>-1.7541886877319242</c:v>
                </c:pt>
                <c:pt idx="12">
                  <c:v>-5.53244124592376</c:v>
                </c:pt>
                <c:pt idx="13">
                  <c:v>-8.3211514674463061</c:v>
                </c:pt>
                <c:pt idx="14">
                  <c:v>-2.3164286517485659</c:v>
                </c:pt>
                <c:pt idx="15">
                  <c:v>-2.9236478128865402</c:v>
                </c:pt>
                <c:pt idx="16">
                  <c:v>-1.2706623186776116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CD-43E0-8A3E-1F1562F52DB6}"/>
            </c:ext>
          </c:extLst>
        </c:ser>
        <c:ser>
          <c:idx val="1"/>
          <c:order val="1"/>
          <c:tx>
            <c:v>ППКРС</c:v>
          </c:tx>
          <c:spPr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0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C510-4F1E-968A-5FE86349606F}"/>
                </c:ext>
              </c:extLst>
            </c:dLbl>
            <c:dLbl>
              <c:idx val="2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C510-4F1E-968A-5FE86349606F}"/>
                </c:ext>
              </c:extLst>
            </c:dLbl>
            <c:dLbl>
              <c:idx val="5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C510-4F1E-968A-5FE86349606F}"/>
                </c:ext>
              </c:extLst>
            </c:dLbl>
            <c:dLbl>
              <c:idx val="6"/>
              <c:numFmt formatCode="#\ ##0.00;\ #\ 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C510-4F1E-968A-5FE86349606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66965699-82C2-4625-97AD-8D76BA6642B2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510-4F1E-968A-5FE86349606F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AA185643-757F-4E23-90E2-2059B45DF730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C510-4F1E-968A-5FE86349606F}"/>
                </c:ext>
              </c:extLst>
            </c:dLbl>
            <c:numFmt formatCode="#\ ##0.00;\ #\ 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Лист1!$B$2:$B$18</c:f>
              <c:strCache>
                <c:ptCount val="17"/>
                <c:pt idx="0">
                  <c:v>Сельское, лесное хозяйство, охота, 
рыболовство и рыбоводство</c:v>
                </c:pt>
                <c:pt idx="1">
                  <c:v>Добыча полезных ископаемых</c:v>
                </c:pt>
                <c:pt idx="2">
                  <c:v>Обрабатывающие производства</c:v>
                </c:pt>
                <c:pt idx="3">
                  <c:v>Обеспечение электрической энергией, газом
и паром; кондиционирование воздуха</c:v>
                </c:pt>
                <c:pt idx="4">
                  <c:v>Водоснабжение; ЖКХ</c:v>
                </c:pt>
                <c:pt idx="5">
                  <c:v>Строительство</c:v>
                </c:pt>
                <c:pt idx="6">
                  <c:v>Торговля оптовая и розничная
автотранспортных средств и мотоциклов</c:v>
                </c:pt>
                <c:pt idx="7">
                  <c:v>Транспортировка и хранение</c:v>
                </c:pt>
                <c:pt idx="8">
                  <c:v>Деятельность гостиниц и предприятий
общественного питания</c:v>
                </c:pt>
                <c:pt idx="9">
                  <c:v>Деятельность в области информации
и связи</c:v>
                </c:pt>
                <c:pt idx="10">
                  <c:v>Деятельность финансовая и страховая</c:v>
                </c:pt>
                <c:pt idx="11">
                  <c:v>Деятельность с недвижимым имуществом 
имуществом</c:v>
                </c:pt>
                <c:pt idx="12">
                  <c:v>Деятельность профессиональная, научная
и техническая; деятельность администра-
тивная и сопутствующие дополнительные
услуги</c:v>
                </c:pt>
                <c:pt idx="13">
                  <c:v>Госслужба, обеспечение военной безопасности</c:v>
                </c:pt>
                <c:pt idx="14">
                  <c:v>Образование</c:v>
                </c:pt>
                <c:pt idx="15">
                  <c:v>Деятельность в области здравоохранения
и социальных услуг</c:v>
                </c:pt>
                <c:pt idx="16">
                  <c:v>Деятельность в области культуры, спорта
организации досуга и развлечений</c:v>
                </c:pt>
              </c:strCache>
            </c:strRef>
          </c:cat>
          <c:val>
            <c:numRef>
              <c:f>Лист1!$O$2:$O$18</c:f>
              <c:numCache>
                <c:formatCode>General</c:formatCode>
                <c:ptCount val="17"/>
                <c:pt idx="0">
                  <c:v>8.2834894481435501</c:v>
                </c:pt>
                <c:pt idx="1">
                  <c:v>4.5480194109017038</c:v>
                </c:pt>
                <c:pt idx="2">
                  <c:v>22.130685024263627</c:v>
                </c:pt>
                <c:pt idx="3">
                  <c:v>4.0966030922017831</c:v>
                </c:pt>
                <c:pt idx="4">
                  <c:v>1.365534364067261</c:v>
                </c:pt>
                <c:pt idx="5">
                  <c:v>14.163186999210019</c:v>
                </c:pt>
                <c:pt idx="6">
                  <c:v>10.281006658390702</c:v>
                </c:pt>
                <c:pt idx="7">
                  <c:v>16.871684911409549</c:v>
                </c:pt>
                <c:pt idx="8">
                  <c:v>1.704096603092202</c:v>
                </c:pt>
                <c:pt idx="9">
                  <c:v>0.63198284617988942</c:v>
                </c:pt>
                <c:pt idx="10">
                  <c:v>0.25956438325245457</c:v>
                </c:pt>
                <c:pt idx="11">
                  <c:v>2.4489335289470717</c:v>
                </c:pt>
                <c:pt idx="12">
                  <c:v>3.8257533009818303</c:v>
                </c:pt>
                <c:pt idx="13">
                  <c:v>4.4464507391942218</c:v>
                </c:pt>
                <c:pt idx="14">
                  <c:v>1.5912425234172214</c:v>
                </c:pt>
                <c:pt idx="15">
                  <c:v>1.5799571154497236</c:v>
                </c:pt>
                <c:pt idx="16">
                  <c:v>0.56427039837490123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CD-43E0-8A3E-1F1562F52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2106747583"/>
        <c:axId val="2015570015"/>
      </c:barChart>
      <c:catAx>
        <c:axId val="21067475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15570015"/>
        <c:crosses val="autoZero"/>
        <c:auto val="1"/>
        <c:lblAlgn val="ctr"/>
        <c:lblOffset val="100"/>
        <c:noMultiLvlLbl val="0"/>
      </c:catAx>
      <c:valAx>
        <c:axId val="20155700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06747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Занятость</a:t>
            </a:r>
            <a:r>
              <a:rPr lang="ru-RU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рабочих-женщин с СПО по сферам деятельности, %*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7717357553714038E-2"/>
          <c:y val="0.11008071988347325"/>
          <c:w val="0.48020927100968758"/>
          <c:h val="0.86672219355104385"/>
        </c:manualLayout>
      </c:layout>
      <c:barChart>
        <c:barDir val="bar"/>
        <c:grouping val="clustered"/>
        <c:varyColors val="0"/>
        <c:ser>
          <c:idx val="0"/>
          <c:order val="0"/>
          <c:tx>
            <c:v>ППСЗ</c:v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61B-4281-9059-882B946A439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37E117E-6208-4474-8614-E1869E792ACF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61B-4281-9059-882B946A4399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61B-4281-9059-882B946A4399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865F346F-767B-4292-B2F7-344C8FB7CA52}" type="VALUE">
                      <a:rPr lang="en-US" b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D61B-4281-9059-882B946A4399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61B-4281-9059-882B946A4399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61B-4281-9059-882B946A4399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340A9EE9-41DD-4AD1-BEB0-54FA2C947209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61B-4281-9059-882B946A43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Лист1!$B$2:$B$18</c:f>
              <c:strCache>
                <c:ptCount val="17"/>
                <c:pt idx="0">
                  <c:v>Сельское, лесное хозяйство, охота, 
рыболовство и рыбоводство</c:v>
                </c:pt>
                <c:pt idx="1">
                  <c:v>Добыча полезных ископаемых</c:v>
                </c:pt>
                <c:pt idx="2">
                  <c:v>Обрабатывающие производства</c:v>
                </c:pt>
                <c:pt idx="3">
                  <c:v>Обеспечение электрической энергией, газом
и паром; кондиционирование воздуха</c:v>
                </c:pt>
                <c:pt idx="4">
                  <c:v>Водоснабжение; ЖКХ</c:v>
                </c:pt>
                <c:pt idx="5">
                  <c:v>Строительство</c:v>
                </c:pt>
                <c:pt idx="6">
                  <c:v>Торговля оптовая и розничная
автотранспортных средств и мотоциклов</c:v>
                </c:pt>
                <c:pt idx="7">
                  <c:v>Транспортировка и хранение</c:v>
                </c:pt>
                <c:pt idx="8">
                  <c:v>Деятельность гостиниц и предприятий
общественного питания</c:v>
                </c:pt>
                <c:pt idx="9">
                  <c:v>Деятельность в области информации
и связи</c:v>
                </c:pt>
                <c:pt idx="10">
                  <c:v>Деятельность финансовая и страховая</c:v>
                </c:pt>
                <c:pt idx="11">
                  <c:v>Деятельность с недвижимым имуществом 
имуществом</c:v>
                </c:pt>
                <c:pt idx="12">
                  <c:v>Деятельность профессиональная, научная
и техническая; деятельность администра-
тивная и сопутствующие дополнительные
услуги</c:v>
                </c:pt>
                <c:pt idx="13">
                  <c:v>Госслужба, обеспечение военной безопасности</c:v>
                </c:pt>
                <c:pt idx="14">
                  <c:v>Образование</c:v>
                </c:pt>
                <c:pt idx="15">
                  <c:v>Деятельность в области здравоохранения
и социальных услуг</c:v>
                </c:pt>
                <c:pt idx="16">
                  <c:v>Деятельность в области культуры, спорта
организации досуга и развлечений</c:v>
                </c:pt>
              </c:strCache>
            </c:strRef>
          </c:cat>
          <c:val>
            <c:numRef>
              <c:f>Лист1!$P$2:$P$18</c:f>
              <c:numCache>
                <c:formatCode>#\ ##0.00;\ #\ ##0.00</c:formatCode>
                <c:ptCount val="17"/>
                <c:pt idx="0">
                  <c:v>-2.8739867354458366</c:v>
                </c:pt>
                <c:pt idx="1">
                  <c:v>-0.59874723655121598</c:v>
                </c:pt>
                <c:pt idx="2">
                  <c:v>-9.5707442888725129</c:v>
                </c:pt>
                <c:pt idx="3">
                  <c:v>-1.0961680176860722</c:v>
                </c:pt>
                <c:pt idx="4">
                  <c:v>-0.41451731761238025</c:v>
                </c:pt>
                <c:pt idx="5">
                  <c:v>-1.1514369933677229</c:v>
                </c:pt>
                <c:pt idx="6">
                  <c:v>-20.550847457627121</c:v>
                </c:pt>
                <c:pt idx="7">
                  <c:v>-3.9148857774502583</c:v>
                </c:pt>
                <c:pt idx="8">
                  <c:v>-3.4174649963154016</c:v>
                </c:pt>
                <c:pt idx="9">
                  <c:v>-0.76455416359616801</c:v>
                </c:pt>
                <c:pt idx="10">
                  <c:v>-2.4594694178334562</c:v>
                </c:pt>
                <c:pt idx="11">
                  <c:v>-1.2711864406779663</c:v>
                </c:pt>
                <c:pt idx="12">
                  <c:v>-4.3201915991156961</c:v>
                </c:pt>
                <c:pt idx="13">
                  <c:v>-3.5648489314664702</c:v>
                </c:pt>
                <c:pt idx="14">
                  <c:v>-15.014738393515106</c:v>
                </c:pt>
                <c:pt idx="15">
                  <c:v>-21.711495946941785</c:v>
                </c:pt>
                <c:pt idx="16">
                  <c:v>-2.9016212232866616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7A-48D7-9605-316651C4E2F3}"/>
            </c:ext>
          </c:extLst>
        </c:ser>
        <c:ser>
          <c:idx val="1"/>
          <c:order val="1"/>
          <c:tx>
            <c:v>ППКРС</c:v>
          </c:tx>
          <c:spPr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D61B-4281-9059-882B946A439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4E18375-0767-41B8-A405-3851E2C83301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61B-4281-9059-882B946A439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8BE2D0F3-96DB-4AD5-BFB1-D978366F2517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61B-4281-9059-882B946A4399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D61B-4281-9059-882B946A4399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D61B-4281-9059-882B946A4399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RU" sz="1000" b="1" i="0" u="none" strike="noStrike" kern="120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D61B-4281-9059-882B946A43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Лист1!$B$2:$B$18</c:f>
              <c:strCache>
                <c:ptCount val="17"/>
                <c:pt idx="0">
                  <c:v>Сельское, лесное хозяйство, охота, 
рыболовство и рыбоводство</c:v>
                </c:pt>
                <c:pt idx="1">
                  <c:v>Добыча полезных ископаемых</c:v>
                </c:pt>
                <c:pt idx="2">
                  <c:v>Обрабатывающие производства</c:v>
                </c:pt>
                <c:pt idx="3">
                  <c:v>Обеспечение электрической энергией, газом
и паром; кондиционирование воздуха</c:v>
                </c:pt>
                <c:pt idx="4">
                  <c:v>Водоснабжение; ЖКХ</c:v>
                </c:pt>
                <c:pt idx="5">
                  <c:v>Строительство</c:v>
                </c:pt>
                <c:pt idx="6">
                  <c:v>Торговля оптовая и розничная
автотранспортных средств и мотоциклов</c:v>
                </c:pt>
                <c:pt idx="7">
                  <c:v>Транспортировка и хранение</c:v>
                </c:pt>
                <c:pt idx="8">
                  <c:v>Деятельность гостиниц и предприятий
общественного питания</c:v>
                </c:pt>
                <c:pt idx="9">
                  <c:v>Деятельность в области информации
и связи</c:v>
                </c:pt>
                <c:pt idx="10">
                  <c:v>Деятельность финансовая и страховая</c:v>
                </c:pt>
                <c:pt idx="11">
                  <c:v>Деятельность с недвижимым имуществом 
имуществом</c:v>
                </c:pt>
                <c:pt idx="12">
                  <c:v>Деятельность профессиональная, научная
и техническая; деятельность администра-
тивная и сопутствующие дополнительные
услуги</c:v>
                </c:pt>
                <c:pt idx="13">
                  <c:v>Госслужба, обеспечение военной безопасности</c:v>
                </c:pt>
                <c:pt idx="14">
                  <c:v>Образование</c:v>
                </c:pt>
                <c:pt idx="15">
                  <c:v>Деятельность в области здравоохранения
и социальных услуг</c:v>
                </c:pt>
                <c:pt idx="16">
                  <c:v>Деятельность в области культуры, спорта
организации досуга и развлечений</c:v>
                </c:pt>
              </c:strCache>
            </c:strRef>
          </c:cat>
          <c:val>
            <c:numRef>
              <c:f>Лист1!$Q$2:$Q$18</c:f>
              <c:numCache>
                <c:formatCode>#\ ##0.00;\ #\ ##0.00</c:formatCode>
                <c:ptCount val="17"/>
                <c:pt idx="0">
                  <c:v>3.783127655270079</c:v>
                </c:pt>
                <c:pt idx="1">
                  <c:v>0.68784139186728699</c:v>
                </c:pt>
                <c:pt idx="2">
                  <c:v>17.701800525996358</c:v>
                </c:pt>
                <c:pt idx="3">
                  <c:v>0.84968642524782512</c:v>
                </c:pt>
                <c:pt idx="4">
                  <c:v>0.44507384179647985</c:v>
                </c:pt>
                <c:pt idx="5">
                  <c:v>1.6386809629779489</c:v>
                </c:pt>
                <c:pt idx="6">
                  <c:v>25.814282824195832</c:v>
                </c:pt>
                <c:pt idx="7">
                  <c:v>4.5518915638276347</c:v>
                </c:pt>
                <c:pt idx="8">
                  <c:v>10.054622698765932</c:v>
                </c:pt>
                <c:pt idx="9">
                  <c:v>0.54622698765931621</c:v>
                </c:pt>
                <c:pt idx="10">
                  <c:v>0.54622698765931621</c:v>
                </c:pt>
                <c:pt idx="11">
                  <c:v>1.1733764920089014</c:v>
                </c:pt>
                <c:pt idx="12">
                  <c:v>2.2860610965001014</c:v>
                </c:pt>
                <c:pt idx="13">
                  <c:v>1.7802953671859194</c:v>
                </c:pt>
                <c:pt idx="14">
                  <c:v>9.0835524984827032</c:v>
                </c:pt>
                <c:pt idx="15">
                  <c:v>7.2425652437790813</c:v>
                </c:pt>
                <c:pt idx="16">
                  <c:v>1.4768359295974105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7A-48D7-9605-316651C4E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2106747583"/>
        <c:axId val="2015570015"/>
      </c:barChart>
      <c:catAx>
        <c:axId val="21067475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15570015"/>
        <c:crosses val="autoZero"/>
        <c:auto val="1"/>
        <c:lblAlgn val="ctr"/>
        <c:lblOffset val="100"/>
        <c:noMultiLvlLbl val="0"/>
      </c:catAx>
      <c:valAx>
        <c:axId val="2015570015"/>
        <c:scaling>
          <c:orientation val="minMax"/>
        </c:scaling>
        <c:delete val="1"/>
        <c:axPos val="b"/>
        <c:numFmt formatCode="#\ ##0.00;\ #\ ##0.00" sourceLinked="1"/>
        <c:majorTickMark val="none"/>
        <c:minorTickMark val="none"/>
        <c:tickLblPos val="nextTo"/>
        <c:crossAx val="2106747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Мнение выпускников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502-47C8-A352-51649D60FAE2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02-47C8-A352-51649D60FAE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CAA174A-2D1C-430D-BFB3-29EE266849CC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502-47C8-A352-51649D60FAE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C0FC68B-A508-44BA-B90C-3319BD176134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502-47C8-A352-51649D60FA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Лист1!$CR$2:$CR$5</c:f>
              <c:strCache>
                <c:ptCount val="4"/>
                <c:pt idx="0">
                  <c:v>Полученные знания и умения полностью НЕ соответствуют требованиям экзамена</c:v>
                </c:pt>
                <c:pt idx="1">
                  <c:v>Есть проблемные моменты в теоретической части</c:v>
                </c:pt>
                <c:pt idx="2">
                  <c:v>Есть проблемные моменты в практической части</c:v>
                </c:pt>
                <c:pt idx="3">
                  <c:v>Полученные навыки и знания соответствуют требованиям экзамена</c:v>
                </c:pt>
              </c:strCache>
            </c:strRef>
          </c:cat>
          <c:val>
            <c:numRef>
              <c:f>Лист1!$CS$2:$CS$5</c:f>
              <c:numCache>
                <c:formatCode>General</c:formatCode>
                <c:ptCount val="4"/>
                <c:pt idx="0">
                  <c:v>2</c:v>
                </c:pt>
                <c:pt idx="1">
                  <c:v>7.3</c:v>
                </c:pt>
                <c:pt idx="2">
                  <c:v>11.6</c:v>
                </c:pt>
                <c:pt idx="3">
                  <c:v>79.2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02-47C8-A352-51649D60F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3307487"/>
        <c:axId val="306618639"/>
      </c:barChart>
      <c:catAx>
        <c:axId val="2433074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6618639"/>
        <c:crosses val="autoZero"/>
        <c:auto val="1"/>
        <c:lblAlgn val="ctr"/>
        <c:lblOffset val="100"/>
        <c:noMultiLvlLbl val="0"/>
      </c:catAx>
      <c:valAx>
        <c:axId val="30661863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3307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Мнение председателей ГЭК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A7C-4631-BB29-CB1C8ABEC88C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7C-4631-BB29-CB1C8ABEC88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D41756B-4714-40D3-8D87-3270CE80B99A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A7C-4631-BB29-CB1C8ABEC88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B8D4817-3E0A-4C05-9EDB-856EE6611289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A7C-4631-BB29-CB1C8ABEC8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Лист1!$CU$2:$CU$5</c:f>
              <c:strCache>
                <c:ptCount val="4"/>
                <c:pt idx="0">
                  <c:v>Полученные знания и умения полностью НЕ соответствуют требованиям экзамена</c:v>
                </c:pt>
                <c:pt idx="1">
                  <c:v>Есть непонятные моменты в теоретической части</c:v>
                </c:pt>
                <c:pt idx="2">
                  <c:v>Есть проблемные моменты в практической части</c:v>
                </c:pt>
                <c:pt idx="3">
                  <c:v>Знания и умения соответствуют требованиям экзамена</c:v>
                </c:pt>
              </c:strCache>
            </c:strRef>
          </c:cat>
          <c:val>
            <c:numRef>
              <c:f>Лист1!$CV$2:$CV$5</c:f>
              <c:numCache>
                <c:formatCode>General</c:formatCode>
                <c:ptCount val="4"/>
                <c:pt idx="0">
                  <c:v>0.4</c:v>
                </c:pt>
                <c:pt idx="1">
                  <c:v>3.1</c:v>
                </c:pt>
                <c:pt idx="2">
                  <c:v>13.2</c:v>
                </c:pt>
                <c:pt idx="3">
                  <c:v>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C-4631-BB29-CB1C8ABEC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2948975"/>
        <c:axId val="76037759"/>
      </c:barChart>
      <c:catAx>
        <c:axId val="3129489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6037759"/>
        <c:crosses val="autoZero"/>
        <c:auto val="1"/>
        <c:lblAlgn val="ctr"/>
        <c:lblOffset val="100"/>
        <c:noMultiLvlLbl val="0"/>
      </c:catAx>
      <c:valAx>
        <c:axId val="760377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2948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Мнение выпускников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C5-439D-98BF-C04CD367C708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EC5-439D-98BF-C04CD367C70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1082254-A3FE-4CC8-BEA9-58C4B4FCC718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EC5-439D-98BF-C04CD367C70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C1A1ABA-2894-4BFD-8BC4-ABC254F41038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EC5-439D-98BF-C04CD367C7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Лист1!$CX$2:$CX$4</c:f>
              <c:strCache>
                <c:ptCount val="3"/>
                <c:pt idx="0">
                  <c:v>Полученные знания и умения явно не позволяют мне выполнить простые профессиональные задачи</c:v>
                </c:pt>
                <c:pt idx="1">
                  <c:v>Считаю, что для выполнения рабочих задач нужно пройти дополнительные курсы или тренинги</c:v>
                </c:pt>
                <c:pt idx="2">
                  <c:v>Считаю, что обладаю достаточным уровнем знаний и умений для выполнения рабочих задач</c:v>
                </c:pt>
              </c:strCache>
            </c:strRef>
          </c:cat>
          <c:val>
            <c:numRef>
              <c:f>Лист1!$CY$2:$CY$4</c:f>
              <c:numCache>
                <c:formatCode>General</c:formatCode>
                <c:ptCount val="3"/>
                <c:pt idx="0">
                  <c:v>2.7</c:v>
                </c:pt>
                <c:pt idx="1">
                  <c:v>23.5</c:v>
                </c:pt>
                <c:pt idx="2">
                  <c:v>73.900000000000006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5-439D-98BF-C04CD367C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2972975"/>
        <c:axId val="244570879"/>
      </c:barChart>
      <c:catAx>
        <c:axId val="3129729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4570879"/>
        <c:crosses val="autoZero"/>
        <c:auto val="1"/>
        <c:lblAlgn val="ctr"/>
        <c:lblOffset val="100"/>
        <c:noMultiLvlLbl val="0"/>
      </c:catAx>
      <c:valAx>
        <c:axId val="24457087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2972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Мнение работодателей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5218291391803821"/>
          <c:y val="0.18395532675840945"/>
          <c:w val="0.43403138288332421"/>
          <c:h val="0.76148795729814212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70D-4427-86B2-8C0BADEAFD4E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70D-4427-86B2-8C0BADEAFD4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F4A85CB-6BE0-41C9-B96D-EAEF58110818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70D-4427-86B2-8C0BADEAFD4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E5AEC20-E68A-46DC-A700-E948BA05DB9E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70D-4427-86B2-8C0BADEAFD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Лист1!$DA$2:$DA$5</c:f>
              <c:strCache>
                <c:ptCount val="4"/>
                <c:pt idx="0">
                  <c:v>Полученные выпускником знания и умения полностью НЕ соответствуют тому, чтобы быстро и качественно выполнять рабочие задачи</c:v>
                </c:pt>
                <c:pt idx="1">
                  <c:v>Есть проблемные моменты в теоретической части</c:v>
                </c:pt>
                <c:pt idx="2">
                  <c:v>Есть проблемные моменты в практической части</c:v>
                </c:pt>
                <c:pt idx="3">
                  <c:v>Уровень подготовки соответствует тому, чтобы качественно выполнять рабочие задачи</c:v>
                </c:pt>
              </c:strCache>
            </c:strRef>
          </c:cat>
          <c:val>
            <c:numRef>
              <c:f>Лист1!$DB$2:$DB$5</c:f>
              <c:numCache>
                <c:formatCode>General</c:formatCode>
                <c:ptCount val="4"/>
                <c:pt idx="0">
                  <c:v>1.2</c:v>
                </c:pt>
                <c:pt idx="1">
                  <c:v>5.8</c:v>
                </c:pt>
                <c:pt idx="2">
                  <c:v>21.5</c:v>
                </c:pt>
                <c:pt idx="3">
                  <c:v>71.5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0D-4427-86B2-8C0BADEAF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2996575"/>
        <c:axId val="241172399"/>
      </c:barChart>
      <c:catAx>
        <c:axId val="3129965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1172399"/>
        <c:crosses val="autoZero"/>
        <c:auto val="1"/>
        <c:lblAlgn val="ctr"/>
        <c:lblOffset val="100"/>
        <c:noMultiLvlLbl val="0"/>
      </c:catAx>
      <c:valAx>
        <c:axId val="2411723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2996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Востребованные навыки выпускников</a:t>
            </a:r>
            <a:r>
              <a:rPr lang="en-US" dirty="0"/>
              <a:t>*</a:t>
            </a:r>
            <a:r>
              <a:rPr lang="ru-RU" dirty="0"/>
              <a:t>, </a:t>
            </a:r>
          </a:p>
          <a:p>
            <a:pPr>
              <a:defRPr/>
            </a:pPr>
            <a:r>
              <a:rPr lang="ru-RU" dirty="0"/>
              <a:t>% от опрошенных работодателей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BB-4D8B-B822-7534121DFB39}"/>
              </c:ext>
            </c:extLst>
          </c:dPt>
          <c:dLbls>
            <c:dLbl>
              <c:idx val="11"/>
              <c:tx>
                <c:rich>
                  <a:bodyPr/>
                  <a:lstStyle/>
                  <a:p>
                    <a:fld id="{3257150E-1676-44DD-80C7-2E9977020F40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8BB-4D8B-B822-7534121DFB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и диаграммы'!$AK$2:$AK$13</c:f>
              <c:strCache>
                <c:ptCount val="12"/>
                <c:pt idx="0">
                  <c:v>Навыки работы с АС (станки с ЧПУ, роботизированные линии)</c:v>
                </c:pt>
                <c:pt idx="1">
                  <c:v>Навыки контроля качества продукции по стандартам ISO</c:v>
                </c:pt>
                <c:pt idx="2">
                  <c:v>Навыки программирования</c:v>
                </c:pt>
                <c:pt idx="3">
                  <c:v>Работа с системой складского учёта 1С</c:v>
                </c:pt>
                <c:pt idx="4">
                  <c:v>Навыки работы в медиа и маркетинге</c:v>
                </c:pt>
                <c:pt idx="5">
                  <c:v>Работа с системами управления производством (MES)</c:v>
                </c:pt>
                <c:pt idx="6">
                  <c:v>Знание иностранных языков</c:v>
                </c:pt>
                <c:pt idx="7">
                  <c:v>Навыки чтения технической документации, работы с чертежами</c:v>
                </c:pt>
                <c:pt idx="8">
                  <c:v>Обработка и анализ больших данных</c:v>
                </c:pt>
                <c:pt idx="9">
                  <c:v>Навыки работы в сфере дизайна</c:v>
                </c:pt>
                <c:pt idx="10">
                  <c:v>Знание законодательства</c:v>
                </c:pt>
                <c:pt idx="11">
                  <c:v>Умение соблюдать правила безопасности</c:v>
                </c:pt>
              </c:strCache>
            </c:strRef>
          </c:cat>
          <c:val>
            <c:numRef>
              <c:f>'Таблицы и диаграммы'!$AL$2:$AL$13</c:f>
              <c:numCache>
                <c:formatCode>General</c:formatCode>
                <c:ptCount val="12"/>
                <c:pt idx="0">
                  <c:v>51.2</c:v>
                </c:pt>
                <c:pt idx="1">
                  <c:v>52.8</c:v>
                </c:pt>
                <c:pt idx="2">
                  <c:v>54</c:v>
                </c:pt>
                <c:pt idx="3">
                  <c:v>56.2</c:v>
                </c:pt>
                <c:pt idx="4">
                  <c:v>58.6</c:v>
                </c:pt>
                <c:pt idx="5">
                  <c:v>59.6</c:v>
                </c:pt>
                <c:pt idx="6">
                  <c:v>61.6</c:v>
                </c:pt>
                <c:pt idx="7">
                  <c:v>69.099999999999994</c:v>
                </c:pt>
                <c:pt idx="8">
                  <c:v>72.099999999999994</c:v>
                </c:pt>
                <c:pt idx="9">
                  <c:v>74.900000000000006</c:v>
                </c:pt>
                <c:pt idx="10">
                  <c:v>90</c:v>
                </c:pt>
                <c:pt idx="11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BB-4D8B-B822-7534121DF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48694640"/>
        <c:axId val="2040704176"/>
      </c:barChart>
      <c:catAx>
        <c:axId val="2048694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0704176"/>
        <c:crosses val="autoZero"/>
        <c:auto val="1"/>
        <c:lblAlgn val="ctr"/>
        <c:lblOffset val="100"/>
        <c:noMultiLvlLbl val="0"/>
      </c:catAx>
      <c:valAx>
        <c:axId val="20407041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869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Формы </a:t>
            </a:r>
            <a:r>
              <a:rPr lang="ru-RU" dirty="0" err="1"/>
              <a:t>дообучения</a:t>
            </a:r>
            <a:r>
              <a:rPr lang="ru-RU" dirty="0"/>
              <a:t> выпускников СПО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9877826451253732"/>
          <c:y val="0.15715117183831256"/>
          <c:w val="0.43266148940836419"/>
          <c:h val="0.79496342954059496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35F-4D42-92FE-8E430843D522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DA1B070F-7180-42EC-A1F0-61B9CDAF5E4A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35F-4D42-92FE-8E430843D5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и диаграммы'!$AN$2:$AN$6</c:f>
              <c:strCache>
                <c:ptCount val="5"/>
                <c:pt idx="0">
                  <c:v>Организация в компании курса обучения с приглашением сторонних специалистов</c:v>
                </c:pt>
                <c:pt idx="1">
                  <c:v>Направление на стажировку</c:v>
                </c:pt>
                <c:pt idx="2">
                  <c:v>Организация краткосрочного курса обучения силами работников компании</c:v>
                </c:pt>
                <c:pt idx="3">
                  <c:v>Направление на обучение в учебные центры, на курсы повышения квалификации</c:v>
                </c:pt>
                <c:pt idx="4">
                  <c:v>Практическое обучение на рабочем месте с помощью опытного специалиста (наставника)</c:v>
                </c:pt>
              </c:strCache>
            </c:strRef>
          </c:cat>
          <c:val>
            <c:numRef>
              <c:f>'Таблицы и диаграммы'!$AO$2:$AO$6</c:f>
              <c:numCache>
                <c:formatCode>General</c:formatCode>
                <c:ptCount val="5"/>
                <c:pt idx="0">
                  <c:v>1</c:v>
                </c:pt>
                <c:pt idx="1">
                  <c:v>2.6</c:v>
                </c:pt>
                <c:pt idx="2">
                  <c:v>5.6</c:v>
                </c:pt>
                <c:pt idx="3">
                  <c:v>6.4</c:v>
                </c:pt>
                <c:pt idx="4">
                  <c:v>84.5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5F-4D42-92FE-8E430843D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48678640"/>
        <c:axId val="2047155200"/>
      </c:barChart>
      <c:catAx>
        <c:axId val="2048678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7155200"/>
        <c:crosses val="autoZero"/>
        <c:auto val="1"/>
        <c:lblAlgn val="ctr"/>
        <c:lblOffset val="100"/>
        <c:noMultiLvlLbl val="0"/>
      </c:catAx>
      <c:valAx>
        <c:axId val="20471552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867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Вы взаимодействуете с образовательными организациями по "Профессионалитету"?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1E9-4924-AFA1-8FC9B00202CB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23A0870A-2555-47B4-975E-D90B95D4DA06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1E9-4924-AFA1-8FC9B00202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и диаграммы'!$AQ$2:$AQ$3</c:f>
              <c:strCache>
                <c:ptCount val="2"/>
                <c:pt idx="0">
                  <c:v>Нет</c:v>
                </c:pt>
                <c:pt idx="1">
                  <c:v>Да</c:v>
                </c:pt>
              </c:strCache>
            </c:strRef>
          </c:cat>
          <c:val>
            <c:numRef>
              <c:f>'Таблицы и диаграммы'!$AS$2:$AS$3</c:f>
              <c:numCache>
                <c:formatCode>General</c:formatCode>
                <c:ptCount val="2"/>
                <c:pt idx="0">
                  <c:v>46.6</c:v>
                </c:pt>
                <c:pt idx="1">
                  <c:v>53.4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E9-4924-AFA1-8FC9B0020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1831520"/>
        <c:axId val="2047156448"/>
      </c:barChart>
      <c:catAx>
        <c:axId val="141831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7156448"/>
        <c:crosses val="autoZero"/>
        <c:auto val="1"/>
        <c:lblAlgn val="ctr"/>
        <c:lblOffset val="100"/>
        <c:noMultiLvlLbl val="0"/>
      </c:catAx>
      <c:valAx>
        <c:axId val="2047156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1831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Формы профориентации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BA-4BDB-817C-43E3FF63CFEA}"/>
              </c:ext>
            </c:extLst>
          </c:dPt>
          <c:dPt>
            <c:idx val="12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DBA-4BDB-817C-43E3FF63CFEA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DC1E4E47-BF38-43C3-B95A-FA4EBA426B7B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DBA-4BDB-817C-43E3FF63CFEA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2F68BC58-6259-4095-B350-DD68177F195F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DBA-4BDB-817C-43E3FF63CF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и диаграммы'!$AU$2:$AU$14</c:f>
              <c:strCache>
                <c:ptCount val="13"/>
                <c:pt idx="0">
                  <c:v>Другое</c:v>
                </c:pt>
                <c:pt idx="1">
                  <c:v>Проведение семинаров с представителями компании в колледже / техникуме</c:v>
                </c:pt>
                <c:pt idx="2">
                  <c:v>Организация презентаций компаний‑работодателей в колледже / техникуме</c:v>
                </c:pt>
                <c:pt idx="3">
                  <c:v>Совместное проведение/участие в Днях карьеры</c:v>
                </c:pt>
                <c:pt idx="4">
                  <c:v>Совместное проведение/участие в Чемпионатах Профессионального мастерства, бизнес‑играх</c:v>
                </c:pt>
                <c:pt idx="5">
                  <c:v>Участие работодателей в образовательном процессе: выполнение курсовых и дипломных работ по заказу компаний‑работодателей</c:v>
                </c:pt>
                <c:pt idx="6">
                  <c:v>Совместное проведение/участие в Днях встреч с выпускниками/партнёрами</c:v>
                </c:pt>
                <c:pt idx="7">
                  <c:v>Непосредственное участие компаний‑работодателей в образовательном процессе: чтение лекций, проведение практических занятий, семинаров и т. п.</c:v>
                </c:pt>
                <c:pt idx="8">
                  <c:v>Совместное проведение/участие в Ярмарках вакансий</c:v>
                </c:pt>
                <c:pt idx="9">
                  <c:v>Совместное проведение/участие в Днях профессий, специальностей</c:v>
                </c:pt>
                <c:pt idx="10">
                  <c:v>Участие в экспертизе основных образовательных программ, разработке требований к качеству подготовки специалистов, рецензировании учебно‑программной документации работодателей, создание совместных малых наукоёмких предприятий, участие работодателей в научно</c:v>
                </c:pt>
                <c:pt idx="11">
                  <c:v>Организация стажировок на предприятиях/организациях/компаниях работодателей</c:v>
                </c:pt>
                <c:pt idx="12">
                  <c:v>Трудоустройство студентов и выпускников</c:v>
                </c:pt>
              </c:strCache>
            </c:strRef>
          </c:cat>
          <c:val>
            <c:numRef>
              <c:f>'Таблицы и диаграммы'!$AV$2:$AV$14</c:f>
              <c:numCache>
                <c:formatCode>General</c:formatCode>
                <c:ptCount val="13"/>
                <c:pt idx="0">
                  <c:v>1.3</c:v>
                </c:pt>
                <c:pt idx="1">
                  <c:v>4.2</c:v>
                </c:pt>
                <c:pt idx="2">
                  <c:v>5.3</c:v>
                </c:pt>
                <c:pt idx="3">
                  <c:v>5.7</c:v>
                </c:pt>
                <c:pt idx="4">
                  <c:v>6.7</c:v>
                </c:pt>
                <c:pt idx="5">
                  <c:v>7</c:v>
                </c:pt>
                <c:pt idx="6">
                  <c:v>7.1</c:v>
                </c:pt>
                <c:pt idx="7">
                  <c:v>7.1</c:v>
                </c:pt>
                <c:pt idx="8">
                  <c:v>8.1999999999999993</c:v>
                </c:pt>
                <c:pt idx="9">
                  <c:v>8.5</c:v>
                </c:pt>
                <c:pt idx="10">
                  <c:v>8.6999999999999993</c:v>
                </c:pt>
                <c:pt idx="11">
                  <c:v>12.4</c:v>
                </c:pt>
                <c:pt idx="12">
                  <c:v>17.899999999999999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BA-4BDB-817C-43E3FF63CF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48693040"/>
        <c:axId val="2047176832"/>
      </c:barChart>
      <c:catAx>
        <c:axId val="2048693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7176832"/>
        <c:crosses val="autoZero"/>
        <c:auto val="1"/>
        <c:lblAlgn val="ctr"/>
        <c:lblOffset val="100"/>
        <c:noMultiLvlLbl val="0"/>
      </c:catAx>
      <c:valAx>
        <c:axId val="20471768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8693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Оценка кадровой ситуации на предприятии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799-41FD-A894-1501D791696B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306F9374-7EDF-42FF-8686-7F5F636CA6DF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799-41FD-A894-1501D79169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и диаграммы'!$AX$2:$AX$4</c:f>
              <c:strCache>
                <c:ptCount val="3"/>
                <c:pt idx="0">
                  <c:v>Дефицита кадров нет</c:v>
                </c:pt>
                <c:pt idx="1">
                  <c:v>Острая нехватка кадров</c:v>
                </c:pt>
                <c:pt idx="2">
                  <c:v>Есть дефицит кадров, но он решаем</c:v>
                </c:pt>
              </c:strCache>
            </c:strRef>
          </c:cat>
          <c:val>
            <c:numRef>
              <c:f>'Таблицы и диаграммы'!$AY$2:$AY$4</c:f>
              <c:numCache>
                <c:formatCode>General</c:formatCode>
                <c:ptCount val="3"/>
                <c:pt idx="0">
                  <c:v>15.1</c:v>
                </c:pt>
                <c:pt idx="1">
                  <c:v>19.7</c:v>
                </c:pt>
                <c:pt idx="2">
                  <c:v>65.099999999999994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97-430A-81C9-DE47BA6F5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44665520"/>
        <c:axId val="2047169344"/>
      </c:barChart>
      <c:catAx>
        <c:axId val="204466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7169344"/>
        <c:crosses val="autoZero"/>
        <c:auto val="1"/>
        <c:lblAlgn val="ctr"/>
        <c:lblOffset val="100"/>
        <c:noMultiLvlLbl val="0"/>
      </c:catAx>
      <c:valAx>
        <c:axId val="20471693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4665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Оценка кадровой потребности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D1C-498F-8C87-06CDC0437C1B}"/>
              </c:ext>
            </c:extLst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D1C-498F-8C87-06CDC0437C1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A5C0CB3-FD03-494C-873F-737C14843A93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D1C-498F-8C87-06CDC0437C1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64B61D0-70F9-4F8A-9FFD-30758130E831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D1C-498F-8C87-06CDC0437C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и диаграммы'!$BA$2:$BA$7</c:f>
              <c:strCache>
                <c:ptCount val="6"/>
                <c:pt idx="0">
                  <c:v>Планируем сокращение штата, в связи с этим, потребность в поиске новых сотрудников отпадет</c:v>
                </c:pt>
                <c:pt idx="1">
                  <c:v>Потребность в новых сотрудниках увеличится в связи с расширением штата</c:v>
                </c:pt>
                <c:pt idx="2">
                  <c:v>Потребность в новых сотрудниках увеличится по причине «текучки кадров»</c:v>
                </c:pt>
                <c:pt idx="3">
                  <c:v>Число работников кардинально не изменится, но мы укомплектуем штат. Поиск новых сотрудников сведётся к минимуму</c:v>
                </c:pt>
                <c:pt idx="4">
                  <c:v>Затрудняюсь ответить</c:v>
                </c:pt>
                <c:pt idx="5">
                  <c:v>Потребность в новых сотрудниках останется на текущем уровне</c:v>
                </c:pt>
              </c:strCache>
            </c:strRef>
          </c:cat>
          <c:val>
            <c:numRef>
              <c:f>'Таблицы и диаграммы'!$BB$2:$BB$7</c:f>
              <c:numCache>
                <c:formatCode>General</c:formatCode>
                <c:ptCount val="6"/>
                <c:pt idx="0">
                  <c:v>2.6</c:v>
                </c:pt>
                <c:pt idx="1">
                  <c:v>7.2</c:v>
                </c:pt>
                <c:pt idx="2">
                  <c:v>9.8000000000000007</c:v>
                </c:pt>
                <c:pt idx="3">
                  <c:v>12.2</c:v>
                </c:pt>
                <c:pt idx="4">
                  <c:v>12.9</c:v>
                </c:pt>
                <c:pt idx="5">
                  <c:v>55.4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A9-4965-9D3D-751142654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44693120"/>
        <c:axId val="2047172672"/>
      </c:barChart>
      <c:catAx>
        <c:axId val="2044693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7172672"/>
        <c:crosses val="autoZero"/>
        <c:auto val="1"/>
        <c:lblAlgn val="ctr"/>
        <c:lblOffset val="100"/>
        <c:noMultiLvlLbl val="0"/>
      </c:catAx>
      <c:valAx>
        <c:axId val="2047172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4693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Цели наёма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EA-4D36-B65A-D9F759B68D22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7EA-4D36-B65A-D9F759B68D2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32B89976-B086-4226-BA03-C0CEA337B3B8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7EA-4D36-B65A-D9F759B68D2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3E09FEB-CFC5-41EF-BE84-29A087B4DCBC}" type="VALUE">
                      <a:rPr lang="en-US" sz="1000" b="1">
                        <a:solidFill>
                          <a:schemeClr val="accent6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7EA-4D36-B65A-D9F759B68D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и диаграммы'!$BD$2:$BD$5</c:f>
              <c:strCache>
                <c:ptCount val="4"/>
                <c:pt idx="0">
                  <c:v>Закрыть вакансию без карьерного роста специалиста</c:v>
                </c:pt>
                <c:pt idx="1">
                  <c:v>Закрыть вакансию на определённый период</c:v>
                </c:pt>
                <c:pt idx="2">
                  <c:v>Вырастить специалиста среднего уровня</c:v>
                </c:pt>
                <c:pt idx="3">
                  <c:v>Вырастить высокоуровневого специалиста на горизонте до двух‑трёх лет</c:v>
                </c:pt>
              </c:strCache>
            </c:strRef>
          </c:cat>
          <c:val>
            <c:numRef>
              <c:f>'Таблицы и диаграммы'!$BF$2:$BF$5</c:f>
              <c:numCache>
                <c:formatCode>General</c:formatCode>
                <c:ptCount val="4"/>
                <c:pt idx="0">
                  <c:v>0.4</c:v>
                </c:pt>
                <c:pt idx="1">
                  <c:v>2</c:v>
                </c:pt>
                <c:pt idx="2">
                  <c:v>27.3</c:v>
                </c:pt>
                <c:pt idx="3">
                  <c:v>70.3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93-4104-8B1C-880F8B759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44664320"/>
        <c:axId val="2040715824"/>
      </c:barChart>
      <c:catAx>
        <c:axId val="2044664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0715824"/>
        <c:crosses val="autoZero"/>
        <c:auto val="1"/>
        <c:lblAlgn val="ctr"/>
        <c:lblOffset val="100"/>
        <c:noMultiLvlLbl val="0"/>
      </c:catAx>
      <c:valAx>
        <c:axId val="2040715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4664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Проблемы рекрута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79E-4F41-A9F1-BCDD6E61DCCA}"/>
              </c:ext>
            </c:extLst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tint val="66000"/>
                      <a:satMod val="160000"/>
                    </a:srgbClr>
                  </a:gs>
                  <a:gs pos="50000">
                    <a:srgbClr val="FF0000">
                      <a:tint val="44500"/>
                      <a:satMod val="160000"/>
                    </a:srgbClr>
                  </a:gs>
                  <a:gs pos="100000">
                    <a:srgbClr val="FF0000">
                      <a:tint val="23500"/>
                      <a:satMod val="16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79E-4F41-A9F1-BCDD6E61DCCA}"/>
              </c:ext>
            </c:extLst>
          </c:dPt>
          <c:dLbls>
            <c:dLbl>
              <c:idx val="3"/>
              <c:tx>
                <c:rich>
                  <a:bodyPr/>
                  <a:lstStyle/>
                  <a:p>
                    <a:fld id="{65B321F0-837D-4F23-8DE1-8CB92FCF69CD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79E-4F41-A9F1-BCDD6E61DCC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0D803F4B-3781-4E94-9429-47ED2AA39CEA}" type="VALUE">
                      <a:rPr lang="en-US" sz="1000" b="1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79E-4F41-A9F1-BCDD6E61D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и диаграммы'!$BH$2:$BH$7</c:f>
              <c:strCache>
                <c:ptCount val="6"/>
                <c:pt idx="0">
                  <c:v>Высокая конкуренция со стороны организаций, подведомственных Министерству обороны РФ</c:v>
                </c:pt>
                <c:pt idx="1">
                  <c:v>Другое</c:v>
                </c:pt>
                <c:pt idx="2">
                  <c:v>Кандидаты не готовы проходить неоплачиваемую стажировку</c:v>
                </c:pt>
                <c:pt idx="3">
                  <c:v>Дефицит кандидатов с необходимым образованием</c:v>
                </c:pt>
                <c:pt idx="4">
                  <c:v>Кандидаты быстро разочаровываются в работе</c:v>
                </c:pt>
                <c:pt idx="5">
                  <c:v>Дефицит кандидатов с необходимыми знаниями и умениями</c:v>
                </c:pt>
              </c:strCache>
            </c:strRef>
          </c:cat>
          <c:val>
            <c:numRef>
              <c:f>'Таблицы и диаграммы'!$BJ$2:$BJ$7</c:f>
              <c:numCache>
                <c:formatCode>General</c:formatCode>
                <c:ptCount val="6"/>
                <c:pt idx="0">
                  <c:v>3.4</c:v>
                </c:pt>
                <c:pt idx="1">
                  <c:v>4.8</c:v>
                </c:pt>
                <c:pt idx="2">
                  <c:v>9.8000000000000007</c:v>
                </c:pt>
                <c:pt idx="3">
                  <c:v>14.9</c:v>
                </c:pt>
                <c:pt idx="4">
                  <c:v>18.899999999999999</c:v>
                </c:pt>
                <c:pt idx="5">
                  <c:v>48.2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4-457E-B0F2-F50C61F34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44676320"/>
        <c:axId val="1814118000"/>
      </c:barChart>
      <c:catAx>
        <c:axId val="2044676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4118000"/>
        <c:crosses val="autoZero"/>
        <c:auto val="1"/>
        <c:lblAlgn val="ctr"/>
        <c:lblOffset val="100"/>
        <c:noMultiLvlLbl val="0"/>
      </c:catAx>
      <c:valAx>
        <c:axId val="1814118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4676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7-30T17:17:43.052" idx="1">
    <p:pos x="10" y="10"/>
    <p:text>добавить хлебные крошки</p:text>
    <p:extLst>
      <p:ext uri="{C676402C-5697-4E1C-873F-D02D1690AC5C}">
        <p15:threadingInfo xmlns:p15="http://schemas.microsoft.com/office/powerpoint/2012/main" timeZoneBias="-30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0.80976</cdr:x>
      <cdr:y>0.46285</cdr:y>
    </cdr:from>
    <cdr:to>
      <cdr:x>1</cdr:x>
      <cdr:y>0.63064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EBB60D6-5A76-4CFA-AE63-12B34B48BF7B}"/>
            </a:ext>
          </a:extLst>
        </cdr:cNvPr>
        <cdr:cNvSpPr txBox="1"/>
      </cdr:nvSpPr>
      <cdr:spPr>
        <a:xfrm xmlns:a="http://schemas.openxmlformats.org/drawingml/2006/main">
          <a:off x="3892215" y="252242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0.14246</cdr:x>
      <cdr:y>0.07225</cdr:y>
    </cdr:from>
    <cdr:to>
      <cdr:x>0.39126</cdr:x>
      <cdr:y>0.11589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9C353987-9636-460B-A599-EC17F8DA2451}"/>
            </a:ext>
          </a:extLst>
        </cdr:cNvPr>
        <cdr:cNvSpPr txBox="1"/>
      </cdr:nvSpPr>
      <cdr:spPr>
        <a:xfrm xmlns:a="http://schemas.openxmlformats.org/drawingml/2006/main">
          <a:off x="892373" y="420354"/>
          <a:ext cx="155844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ППССЗ	ППКРС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0.11444</cdr:x>
      <cdr:y>0.07978</cdr:y>
    </cdr:from>
    <cdr:to>
      <cdr:x>0.42364</cdr:x>
      <cdr:y>0.12194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9C353987-9636-460B-A599-EC17F8DA2451}"/>
            </a:ext>
          </a:extLst>
        </cdr:cNvPr>
        <cdr:cNvSpPr txBox="1"/>
      </cdr:nvSpPr>
      <cdr:spPr>
        <a:xfrm xmlns:a="http://schemas.openxmlformats.org/drawingml/2006/main">
          <a:off x="576783" y="480453"/>
          <a:ext cx="1558440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ППССЗ	ППКРС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6619D76-E9DE-49CB-8BCE-BE2394A164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E10C6E-5D86-4E6C-8BBD-70AD1F30E4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C3F8D9-5031-4E4D-92B0-C005AC25A048}" type="datetimeFigureOut">
              <a:rPr lang="ru-RU"/>
              <a:pPr>
                <a:defRPr/>
              </a:pPr>
              <a:t>21.08.2026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01AB59-8E69-420B-8AB1-6EF6AF96A8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674717-6D0F-40B0-BE50-D9F6FF4CD9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FB2D10D-427D-47C3-BE68-F6E8245B0F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0B03D6A-C8CF-438C-81FE-A33E0F1ADA9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54F78A-16D9-481E-9632-BB6AD98415C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3DB61B6A-B537-4971-954F-8567E612276D}" type="datetime1">
              <a:rPr lang="ru-RU"/>
              <a:pPr>
                <a:defRPr/>
              </a:pPr>
              <a:t>21.08.2026</a:t>
            </a:fld>
            <a:endParaRPr/>
          </a:p>
        </p:txBody>
      </p:sp>
      <p:sp>
        <p:nvSpPr>
          <p:cNvPr id="2052" name="Образ слайда 3">
            <a:extLst>
              <a:ext uri="{FF2B5EF4-FFF2-40B4-BE49-F238E27FC236}">
                <a16:creationId xmlns:a16="http://schemas.microsoft.com/office/drawing/2014/main" id="{38F10E53-8AC7-4ACF-AA22-2E3917BB70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22275" y="1241425"/>
            <a:ext cx="5953125" cy="3349625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3FC8E460-2FBD-4CBC-961D-A9BA9F49C657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6A933E-E1F8-4EE7-BB6A-CEFE1EA43FE3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325804-E47B-4FF4-B933-1F671149001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7360A409-028F-415E-B842-A47778454B9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ru-RU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ru-RU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ru-RU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ru-RU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ru-RU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0A409-028F-415E-B842-A47778454B9B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788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0A409-028F-415E-B842-A47778454B9B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51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0A409-028F-415E-B842-A47778454B9B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123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0A409-028F-415E-B842-A47778454B9B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58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0A409-028F-415E-B842-A47778454B9B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950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0A409-028F-415E-B842-A47778454B9B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649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A9279E-9300-4FEF-8035-1D646C5F62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38894AC-E21A-4658-BF3D-2652DD035CC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36D4CD-ADAB-4E5B-843C-9B9376153259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270FA-0290-4576-8057-858B16D4488D}" type="datetime1">
              <a:rPr lang="ru-RU" smtClean="0"/>
              <a:t>21.08.2026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CD208B-8C24-433B-B62E-3335E83971E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DC6D9-191F-4B0A-92FF-494CE552989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86639-A8FE-4CA2-AA69-C2919527DFD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2889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19BD94-8BC3-4DDA-98ED-F0D36505BC6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717A69-19C9-47F8-B8FA-C17F31FDFF1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83E2A0-BC1F-4C01-A871-CE291348A310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4D5F8-00C0-4AF7-B663-4DEBDD4AA15A}" type="datetime1">
              <a:rPr lang="ru-RU" smtClean="0"/>
              <a:t>21.08.2026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F39473-C85E-44A4-97D5-CEC83878DC6B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FAC997-994B-458F-B8A1-DC3E11CB9DB9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B9D6-128B-4481-B743-087528BAD92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61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AF517-FE20-4D90-B0D3-13A7FDC039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D0D39B-6501-4133-A397-0AC22FE8F5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FD5530-367C-4796-A30A-4AFFFE2CCB0D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280A6-4E99-453E-A06B-E3CA4FC052F5}" type="datetime1">
              <a:rPr lang="ru-RU" smtClean="0"/>
              <a:t>21.08.2026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2BD1AF-98F6-4686-AAD9-2E674533CCC9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E070B3-F810-44D6-B1F1-4C57FC8DCB53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4F365-565B-4BDF-8A58-F33DC8C3B31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143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18771D-D331-4DF3-9ED2-0AC4A36EE21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F67A72-19E8-4F95-9082-81F6B700980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9CC7269-FFCE-42A6-9333-EAD769E9B0E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AF7EB7D9-0C71-421D-930B-EA5B101AF576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61EAC-B9D9-4540-AE28-02ED19B84425}" type="datetime1">
              <a:rPr lang="ru-RU" smtClean="0"/>
              <a:t>21.08.2026</a:t>
            </a:fld>
            <a:endParaRPr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5A4D651-1AA3-4A85-BF8D-42C1712BD43D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C0327FF-1459-45A9-AE2E-ADCA9B57C5E5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6FC8-7A39-4523-8BAA-943C99BA9323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5406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47B8F-0041-4D92-A20A-6078755F99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64348B-1E1C-4430-81F4-3A24A1A462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3E5886-63DC-469C-B9B4-A595F17955E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ADB7DD4-EB57-42DA-BDB1-FE00DAC72D51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79F3F9-0979-49CB-BABC-B5731B641E8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4446585F-12F4-4DCA-A95D-6E192F3A01B9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C1043-A4D5-442E-9A06-1089A65FF9BC}" type="datetime1">
              <a:rPr lang="ru-RU" smtClean="0"/>
              <a:t>21.08.2026</a:t>
            </a:fld>
            <a:endParaRPr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CC7381C9-DACB-46A1-B281-6907B142091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5FC9C882-3F7E-44E0-8211-04816ACA89F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66CFE-8BCB-4B40-9D46-827253BBA2C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100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2E7514-B339-41E2-8FD8-4195C419176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29C4A716-926E-40F1-B51D-5DDCD962511C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E3341-5A24-40A0-BA33-7EECA3E1DA80}" type="datetime1">
              <a:rPr lang="ru-RU" smtClean="0"/>
              <a:t>21.08.2026</a:t>
            </a:fld>
            <a:endParaRPr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0B65A58F-A1E7-4A77-9A47-D8CEBDB4AC2D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AC9C2670-66EC-4C48-A0E5-AE069928EB33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22B96-60C9-4CBC-9043-EFFA714EA10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823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728052E4-536D-4122-9062-51FD093F87D6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3C259-7719-4030-81D0-AF5AF52AD9E5}" type="datetime1">
              <a:rPr lang="ru-RU" smtClean="0"/>
              <a:t>21.08.2026</a:t>
            </a:fld>
            <a:endParaRPr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C7D67C2-AD9E-4423-8FF8-70DFD2CFF3B3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0CDD5F62-B702-492B-9ED7-2CF94DCEE9C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39844-6285-4DC9-892A-1AEB34D1303A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7386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ABDF43-64F1-4ED2-8A34-42F1B49138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44C466-6628-4811-B7BB-0D58C90AB8E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95EE0C-ED98-44F6-9313-FFAB150A8F5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D2B937E-F3DD-4184-B8A0-61D619E47C88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24813-C870-457E-825D-B4475391E50E}" type="datetime1">
              <a:rPr lang="ru-RU" smtClean="0"/>
              <a:t>21.08.2026</a:t>
            </a:fld>
            <a:endParaRPr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163BB3E-B757-4DFA-B891-5D621AF2C813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6E21018-228D-4E27-BB81-F9A47CD47F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EA33F-7CB2-4A71-ADBC-E7AC52A9543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126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8FF08-1797-48AB-852B-7C15F1DA4B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D8BA3BB-03D3-4FC4-A83B-94C65B029791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4FA743-70CD-42DD-889D-E536D2E553A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5684EDD-48B1-4361-A576-9CCDF80E4754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54365-A0DC-4DDC-8797-2686871D0586}" type="datetime1">
              <a:rPr lang="ru-RU" smtClean="0"/>
              <a:t>21.08.2026</a:t>
            </a:fld>
            <a:endParaRPr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0222AB7-01EF-4F76-8D29-DF500D51DE8D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133227A-2833-4173-8EA9-6536B135AD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1C191-9CB0-427D-82F7-B961EDBACEE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323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F137A4-A326-4373-82E6-80185771643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DA06D4-CDDB-4D84-B21F-4689834CCF7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A530AF-F57B-4C37-8C17-1750873D738B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32B3E-793B-4E42-9067-9F242191009D}" type="datetime1">
              <a:rPr lang="ru-RU" smtClean="0"/>
              <a:t>21.08.2026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96B615-8679-4B60-A811-87DC258A319F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3AE84B-8131-45B8-91D3-96591A4346F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B08B3-2E25-4AB3-A173-408D140E9CF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278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ACD1B49-288A-4347-B5D0-66023667BD1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39AE30E-0DB0-4700-997D-CAE3DD2FBE4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1CB71C-85CA-43B6-BD3B-4CF45F801EB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EC5F0-7D6D-4357-9460-B0D1827C7859}" type="datetime1">
              <a:rPr lang="ru-RU" smtClean="0"/>
              <a:t>21.08.2026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0DA77F-74F7-4AF3-8C0D-157A4897A856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A7D869-764D-4F29-99CE-C5CB62DE9353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EC5DD-BB02-4096-9BEB-7415E5E68E2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96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8D87C6F2-39ED-4B63-AEB6-082968FBC76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0B52C09F-45DF-40F9-A8EC-263BE8C698A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2FC44C-23A9-407E-8068-8DB19196F00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DF398D81-CF2D-4187-BD76-9E05CDA6B50E}" type="datetime1">
              <a:rPr lang="ru-RU" smtClean="0"/>
              <a:t>21.08.2026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0D32C0-F4B4-480B-9EA5-4A2E56CA2C8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r>
              <a:rPr lang="ru-RU"/>
              <a:t>Автор презентации Латышев Д. М.</a:t>
            </a:r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9525BB-09A9-45B0-9205-6858E67FC1D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823BB1F5-7E1F-4B95-9ED9-8E0E727426A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ru-RU" sz="4400" kern="1200">
          <a:solidFill>
            <a:srgbClr val="000000"/>
          </a:solidFill>
          <a:latin typeface="Calibri Light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5pPr>
      <a:lvl6pPr marL="4572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6pPr>
      <a:lvl7pPr marL="9144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7pPr>
      <a:lvl8pPr marL="13716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8pPr>
      <a:lvl9pPr marL="18288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ru-RU" sz="2800" kern="1200">
          <a:solidFill>
            <a:srgbClr val="000000"/>
          </a:solidFill>
          <a:latin typeface="Calibri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ru-RU" sz="24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ru-RU" sz="20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ru-RU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ru-RU" kern="1200">
          <a:solidFill>
            <a:srgbClr val="000000"/>
          </a:solidFill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2.xml"/><Relationship Id="rId4" Type="http://schemas.openxmlformats.org/officeDocument/2006/relationships/chart" Target="../charts/chart4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0.xml"/><Relationship Id="rId4" Type="http://schemas.openxmlformats.org/officeDocument/2006/relationships/chart" Target="../charts/chart4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2AB446-47E8-4111-B770-7E60EBD13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80" y="16770"/>
            <a:ext cx="11934308" cy="936535"/>
          </a:xfrm>
        </p:spPr>
        <p:txBody>
          <a:bodyPr>
            <a:normAutofit/>
          </a:bodyPr>
          <a:lstStyle/>
          <a:p>
            <a:r>
              <a:rPr lang="ru-RU" sz="32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Социологическое исследование выпускников СПО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E41753-A562-49DE-A1D4-19EBDD51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39634" y="638944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52EC0B1E-0115-475E-8B96-E22B30141EE1}"/>
              </a:ext>
            </a:extLst>
          </p:cNvPr>
          <p:cNvSpPr txBox="1">
            <a:spLocks/>
          </p:cNvSpPr>
          <p:nvPr/>
        </p:nvSpPr>
        <p:spPr>
          <a:xfrm>
            <a:off x="348273" y="942909"/>
            <a:ext cx="5639777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презентации</a:t>
            </a:r>
            <a:endParaRPr lang="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A1A5531-F095-47EC-BDA4-588F185ACC30}"/>
              </a:ext>
            </a:extLst>
          </p:cNvPr>
          <p:cNvSpPr/>
          <p:nvPr/>
        </p:nvSpPr>
        <p:spPr>
          <a:xfrm>
            <a:off x="330927" y="1308034"/>
            <a:ext cx="644305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Социологическое исследование выпускников СПО и их окружения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 Профиль целевой аудитории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 Оценка качества полученного образования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 Мнение родителей о трудоустройстве выпускников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 Мнение выпускников о трудоустройстве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 Потенциальная мобильность выпускников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.6 Потенциальная и фактическая занятость выпускников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Социологическое исследование председателей ГЭК и представителей работодателей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 Мнения председателей ГЭК и представителей работодателей о подготовке выпускников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Мнения представителей работодателей о взаимодействии с образовательными организациями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 Мнение работодателей о кадровой ситуации выпускников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Выводы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5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2AB446-47E8-4111-B770-7E60EBD13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80" y="16770"/>
            <a:ext cx="11934308" cy="936535"/>
          </a:xfrm>
        </p:spPr>
        <p:txBody>
          <a:bodyPr>
            <a:normAutofit/>
          </a:bodyPr>
          <a:lstStyle/>
          <a:p>
            <a:r>
              <a:rPr lang="ru-RU" sz="32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Социологическое исследование выпускников СПО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AB689A5A-B24B-4997-9C42-25A7954BC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840" y="1363521"/>
            <a:ext cx="6435210" cy="2604283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выпускников СПО Свердловской области</a:t>
            </a: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- оценка полученного образования и представлений о трудоустройстве выпускниками СПО.</a:t>
            </a: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выпускников СПО (июнь – июль 2026 г.), приняло участие свыше 1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обучающихся 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от ожидаемого выпуска), отбор доступных случаев.</a:t>
            </a: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NPS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качества полученного образования по полученной выпускником специальности.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D9699292-52A6-417A-B725-726DB9C13047}"/>
              </a:ext>
            </a:extLst>
          </p:cNvPr>
          <p:cNvSpPr txBox="1">
            <a:spLocks/>
          </p:cNvSpPr>
          <p:nvPr/>
        </p:nvSpPr>
        <p:spPr>
          <a:xfrm>
            <a:off x="348273" y="953305"/>
            <a:ext cx="5639777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Исследовательская база</a:t>
            </a:r>
            <a:endParaRPr lang="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E41753-A562-49DE-A1D4-19EBDD51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39634" y="638944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</p:spTree>
    <p:extLst>
      <p:ext uri="{BB962C8B-B14F-4D97-AF65-F5344CB8AC3E}">
        <p14:creationId xmlns:p14="http://schemas.microsoft.com/office/powerpoint/2010/main" val="1574854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2AB446-47E8-4111-B770-7E60EBD13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272" y="693411"/>
            <a:ext cx="5639778" cy="1242873"/>
          </a:xfrm>
        </p:spPr>
        <p:txBody>
          <a:bodyPr>
            <a:noAutofit/>
          </a:bodyPr>
          <a:lstStyle/>
          <a:p>
            <a:r>
              <a:rPr lang="en-US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Социологическое исследование выпускников СПО и их окружения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72336E6-B40E-462F-9978-7E1EEBE101E4}"/>
              </a:ext>
            </a:extLst>
          </p:cNvPr>
          <p:cNvSpPr/>
          <p:nvPr/>
        </p:nvSpPr>
        <p:spPr>
          <a:xfrm>
            <a:off x="280042" y="3429000"/>
            <a:ext cx="66223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федерального статистического наблюдения СПО-1, обследований ФСГС по Свердловской и Курганской области, вспомогательные мониторинги и исследования Центра опережающей профессиональной подготовки СО.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D9699292-52A6-417A-B725-726DB9C13047}"/>
              </a:ext>
            </a:extLst>
          </p:cNvPr>
          <p:cNvSpPr txBox="1">
            <a:spLocks/>
          </p:cNvSpPr>
          <p:nvPr/>
        </p:nvSpPr>
        <p:spPr>
          <a:xfrm>
            <a:off x="280042" y="3013502"/>
            <a:ext cx="5639777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Эмпирическая база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CF3BC42-8225-4A28-AA11-CA218D9AB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36999" y="6356349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D9B6AE-9C5D-4268-8B29-B826C3AE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01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66541E0F-A9A1-4413-ADD9-BAD42DC64D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771588"/>
              </p:ext>
            </p:extLst>
          </p:nvPr>
        </p:nvGraphicFramePr>
        <p:xfrm>
          <a:off x="-303191" y="614204"/>
          <a:ext cx="6979120" cy="5629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AE982E-DA42-4D3C-8E14-F4474A527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8498" y="-39646"/>
            <a:ext cx="8008917" cy="480453"/>
          </a:xfrm>
        </p:spPr>
        <p:txBody>
          <a:bodyPr/>
          <a:lstStyle/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1.1 Выпускники: профиль целевой аудитории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1DF5FA06-4E08-40C9-956A-2B9A80E10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2775" y="6395665"/>
            <a:ext cx="4457649" cy="365125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СПО-1 за 2025 год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1126D75A-BC6B-4F76-A0EB-62FBBF45B281}"/>
              </a:ext>
            </a:extLst>
          </p:cNvPr>
          <p:cNvSpPr txBox="1">
            <a:spLocks/>
          </p:cNvSpPr>
          <p:nvPr/>
        </p:nvSpPr>
        <p:spPr bwMode="auto">
          <a:xfrm>
            <a:off x="9036933" y="602863"/>
            <a:ext cx="2329062" cy="61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возраст студента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F0A75773-1058-4111-B904-A529C1E528BB}"/>
              </a:ext>
            </a:extLst>
          </p:cNvPr>
          <p:cNvSpPr txBox="1">
            <a:spLocks/>
          </p:cNvSpPr>
          <p:nvPr/>
        </p:nvSpPr>
        <p:spPr bwMode="auto">
          <a:xfrm>
            <a:off x="2758328" y="1187473"/>
            <a:ext cx="1692966" cy="32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Юноши 	Девушки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42EE13DC-4E82-46C3-8083-A3380D905E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281761"/>
              </p:ext>
            </p:extLst>
          </p:nvPr>
        </p:nvGraphicFramePr>
        <p:xfrm>
          <a:off x="7028174" y="1831159"/>
          <a:ext cx="5038447" cy="4412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C668D24-B741-42CE-B572-31E9A05F6CBF}"/>
              </a:ext>
            </a:extLst>
          </p:cNvPr>
          <p:cNvSpPr/>
          <p:nvPr/>
        </p:nvSpPr>
        <p:spPr>
          <a:xfrm>
            <a:off x="162034" y="656718"/>
            <a:ext cx="6651487" cy="5477045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B979727-F582-41A4-B2B3-DC93C8D4F946}"/>
              </a:ext>
            </a:extLst>
          </p:cNvPr>
          <p:cNvSpPr/>
          <p:nvPr/>
        </p:nvSpPr>
        <p:spPr>
          <a:xfrm>
            <a:off x="7028174" y="1779603"/>
            <a:ext cx="4908808" cy="4354160"/>
          </a:xfrm>
          <a:prstGeom prst="roundRect">
            <a:avLst>
              <a:gd name="adj" fmla="val 5076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84429FD-F885-489C-8212-82D4A6D0097C}"/>
              </a:ext>
            </a:extLst>
          </p:cNvPr>
          <p:cNvSpPr txBox="1">
            <a:spLocks/>
          </p:cNvSpPr>
          <p:nvPr/>
        </p:nvSpPr>
        <p:spPr bwMode="auto">
          <a:xfrm>
            <a:off x="6944058" y="551306"/>
            <a:ext cx="2329063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23,5 года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7EEA06AC-0C54-4E67-94D3-B6E8E2AE3D82}"/>
              </a:ext>
            </a:extLst>
          </p:cNvPr>
          <p:cNvSpPr txBox="1">
            <a:spLocks/>
          </p:cNvSpPr>
          <p:nvPr/>
        </p:nvSpPr>
        <p:spPr bwMode="auto">
          <a:xfrm>
            <a:off x="7028175" y="1216955"/>
            <a:ext cx="1582426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лет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32C46C07-4626-4AC3-9C5D-C7DC3CA6B28A}"/>
              </a:ext>
            </a:extLst>
          </p:cNvPr>
          <p:cNvSpPr txBox="1">
            <a:spLocks/>
          </p:cNvSpPr>
          <p:nvPr/>
        </p:nvSpPr>
        <p:spPr bwMode="auto">
          <a:xfrm>
            <a:off x="8976657" y="1398524"/>
            <a:ext cx="2377143" cy="502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Модальный возраст студента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Нижний колонтитул 17">
            <a:extLst>
              <a:ext uri="{FF2B5EF4-FFF2-40B4-BE49-F238E27FC236}">
                <a16:creationId xmlns:a16="http://schemas.microsoft.com/office/drawing/2014/main" id="{1C3921E5-732F-4560-91A1-B8979213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F3E8DA6C-8C7D-4A30-BA16-8054568C2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045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A56979D-7461-4B24-BC77-86D77EC97A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4040122"/>
              </p:ext>
            </p:extLst>
          </p:nvPr>
        </p:nvGraphicFramePr>
        <p:xfrm>
          <a:off x="519429" y="4245394"/>
          <a:ext cx="6138546" cy="2049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Объект 2">
            <a:extLst>
              <a:ext uri="{FF2B5EF4-FFF2-40B4-BE49-F238E27FC236}">
                <a16:creationId xmlns:a16="http://schemas.microsoft.com/office/drawing/2014/main" id="{1DF5FA06-4E08-40C9-956A-2B9A80E10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2432" y="6097719"/>
            <a:ext cx="4457649" cy="365125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СПО-1 за 2025 год. Всего обучалось 608 человек (0,6% от выпуска)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15279E99-F644-4925-BE8A-BCE42D8C63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1226604"/>
              </p:ext>
            </p:extLst>
          </p:nvPr>
        </p:nvGraphicFramePr>
        <p:xfrm>
          <a:off x="282931" y="649460"/>
          <a:ext cx="6587208" cy="359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BFFC428-D549-442C-9A82-10F351CD4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2D0D4D-EF74-4297-BFA5-C2A938AC6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6C99A518-1B21-444F-80DA-6D60D78746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3483273"/>
              </p:ext>
            </p:extLst>
          </p:nvPr>
        </p:nvGraphicFramePr>
        <p:xfrm>
          <a:off x="6965606" y="649460"/>
          <a:ext cx="5224759" cy="429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A664540-69EC-4B7B-B5E9-2BC99B469F52}"/>
              </a:ext>
            </a:extLst>
          </p:cNvPr>
          <p:cNvSpPr/>
          <p:nvPr/>
        </p:nvSpPr>
        <p:spPr>
          <a:xfrm>
            <a:off x="7023887" y="610722"/>
            <a:ext cx="5006079" cy="4294774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F49EE912-544E-4BE0-AF7A-A826713C2392}"/>
              </a:ext>
            </a:extLst>
          </p:cNvPr>
          <p:cNvSpPr txBox="1">
            <a:spLocks/>
          </p:cNvSpPr>
          <p:nvPr/>
        </p:nvSpPr>
        <p:spPr bwMode="auto">
          <a:xfrm>
            <a:off x="7740316" y="4876261"/>
            <a:ext cx="3729371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25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численность студентов и выпускников по стратам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433A126-02D1-406E-82A9-D8A9524A3DD7}"/>
              </a:ext>
            </a:extLst>
          </p:cNvPr>
          <p:cNvSpPr/>
          <p:nvPr/>
        </p:nvSpPr>
        <p:spPr>
          <a:xfrm>
            <a:off x="220316" y="649460"/>
            <a:ext cx="6584891" cy="3595934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AB5B4F1-834B-4C1B-825F-E020F61BAFC8}"/>
              </a:ext>
            </a:extLst>
          </p:cNvPr>
          <p:cNvSpPr/>
          <p:nvPr/>
        </p:nvSpPr>
        <p:spPr>
          <a:xfrm>
            <a:off x="238552" y="4331367"/>
            <a:ext cx="6566655" cy="1711993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B75BB9A-D7B0-48DD-979D-D3156CC84E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0" t="3793" r="1"/>
          <a:stretch/>
        </p:blipFill>
        <p:spPr>
          <a:xfrm>
            <a:off x="7104320" y="5357375"/>
            <a:ext cx="4925646" cy="886266"/>
          </a:xfrm>
          <a:prstGeom prst="rect">
            <a:avLst/>
          </a:pr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F57F66E2-7540-4787-B330-EF2EE515263B}"/>
              </a:ext>
            </a:extLst>
          </p:cNvPr>
          <p:cNvSpPr txBox="1">
            <a:spLocks/>
          </p:cNvSpPr>
          <p:nvPr/>
        </p:nvSpPr>
        <p:spPr bwMode="auto">
          <a:xfrm>
            <a:off x="4858498" y="-39646"/>
            <a:ext cx="80089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1.1 Выпускники: профиль целевой аудитории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018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4D51B646-AC04-4807-8D85-BDD12F4E24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1884164"/>
              </p:ext>
            </p:extLst>
          </p:nvPr>
        </p:nvGraphicFramePr>
        <p:xfrm>
          <a:off x="6910598" y="3600121"/>
          <a:ext cx="49111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92FD276-847A-4C29-A822-5CFC8E5EE5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7304231"/>
              </p:ext>
            </p:extLst>
          </p:nvPr>
        </p:nvGraphicFramePr>
        <p:xfrm>
          <a:off x="518732" y="693105"/>
          <a:ext cx="6391866" cy="5650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459968C-C059-4819-9DCB-0C83429E6A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543557"/>
              </p:ext>
            </p:extLst>
          </p:nvPr>
        </p:nvGraphicFramePr>
        <p:xfrm>
          <a:off x="6968009" y="6931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C9AA8C2-92B7-4459-AA82-CE758CEA6E48}"/>
              </a:ext>
            </a:extLst>
          </p:cNvPr>
          <p:cNvSpPr/>
          <p:nvPr/>
        </p:nvSpPr>
        <p:spPr>
          <a:xfrm>
            <a:off x="7023887" y="610722"/>
            <a:ext cx="5006079" cy="5732597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2A85B69-AD8D-4783-82DA-D7EA3D997EAD}"/>
              </a:ext>
            </a:extLst>
          </p:cNvPr>
          <p:cNvSpPr/>
          <p:nvPr/>
        </p:nvSpPr>
        <p:spPr>
          <a:xfrm>
            <a:off x="518732" y="693104"/>
            <a:ext cx="6334455" cy="5650215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0B04C2D-B975-4B8B-9C6F-EF29A6FEB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D39050-C189-4D78-9F72-907E7294A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D3362595-788D-41B4-A3A0-423D4B8A004C}"/>
              </a:ext>
            </a:extLst>
          </p:cNvPr>
          <p:cNvSpPr txBox="1">
            <a:spLocks/>
          </p:cNvSpPr>
          <p:nvPr/>
        </p:nvSpPr>
        <p:spPr bwMode="auto">
          <a:xfrm>
            <a:off x="4858498" y="-39646"/>
            <a:ext cx="80089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1.1 Выпускники: профиль целевой аудитории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169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id="{836B764C-DFD0-40F0-889B-1F18053DA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8753" y="3071181"/>
            <a:ext cx="1681845" cy="365125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СПО-1 за 2025 г.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AAE65EFE-33D6-4FD4-B5A4-A84B4B9301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3201374"/>
              </p:ext>
            </p:extLst>
          </p:nvPr>
        </p:nvGraphicFramePr>
        <p:xfrm>
          <a:off x="1434353" y="923958"/>
          <a:ext cx="466164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D5B2203E-C514-470D-A9D3-0C76F8EF0B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3261123"/>
              </p:ext>
            </p:extLst>
          </p:nvPr>
        </p:nvGraphicFramePr>
        <p:xfrm>
          <a:off x="7313851" y="69310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Объект 2">
            <a:extLst>
              <a:ext uri="{FF2B5EF4-FFF2-40B4-BE49-F238E27FC236}">
                <a16:creationId xmlns:a16="http://schemas.microsoft.com/office/drawing/2014/main" id="{6B7D1086-B148-4664-BA77-3BFDBA394612}"/>
              </a:ext>
            </a:extLst>
          </p:cNvPr>
          <p:cNvSpPr txBox="1">
            <a:spLocks/>
          </p:cNvSpPr>
          <p:nvPr/>
        </p:nvSpPr>
        <p:spPr bwMode="auto">
          <a:xfrm>
            <a:off x="10390123" y="3071181"/>
            <a:ext cx="168184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анкетирования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13FE18B-B858-4896-B4A4-6B5C463870F7}"/>
              </a:ext>
            </a:extLst>
          </p:cNvPr>
          <p:cNvSpPr/>
          <p:nvPr/>
        </p:nvSpPr>
        <p:spPr>
          <a:xfrm>
            <a:off x="1063783" y="610722"/>
            <a:ext cx="10872805" cy="2825584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B2704AF-192E-44F7-B1BA-C9C6DDE2176B}"/>
              </a:ext>
            </a:extLst>
          </p:cNvPr>
          <p:cNvSpPr/>
          <p:nvPr/>
        </p:nvSpPr>
        <p:spPr>
          <a:xfrm>
            <a:off x="1063783" y="3584774"/>
            <a:ext cx="10872805" cy="2825584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3A62F3-03BF-4F71-8CB3-20551DB5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3F8C9C-37FF-4A7B-85F4-95DCEBCB5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F713187D-ECC1-472B-9CF0-9A280B02F3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0134956"/>
              </p:ext>
            </p:extLst>
          </p:nvPr>
        </p:nvGraphicFramePr>
        <p:xfrm>
          <a:off x="1295400" y="3625966"/>
          <a:ext cx="549381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EEFF1ED7-7C9B-47EC-B991-77A2C2A722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8513553"/>
              </p:ext>
            </p:extLst>
          </p:nvPr>
        </p:nvGraphicFramePr>
        <p:xfrm>
          <a:off x="7225650" y="366715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CDAB79B-B255-4904-9739-E03458494A9A}"/>
              </a:ext>
            </a:extLst>
          </p:cNvPr>
          <p:cNvSpPr txBox="1">
            <a:spLocks/>
          </p:cNvSpPr>
          <p:nvPr/>
        </p:nvSpPr>
        <p:spPr bwMode="auto">
          <a:xfrm>
            <a:off x="4858498" y="-39646"/>
            <a:ext cx="80089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1.1 Выпускники: профиль целевой аудитории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30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46C6C8C-178D-4357-B833-AD42073D4F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8919579"/>
              </p:ext>
            </p:extLst>
          </p:nvPr>
        </p:nvGraphicFramePr>
        <p:xfrm>
          <a:off x="501706" y="556458"/>
          <a:ext cx="637641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11BA0326-505D-44C2-82A7-69F21B47BC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740751"/>
              </p:ext>
            </p:extLst>
          </p:nvPr>
        </p:nvGraphicFramePr>
        <p:xfrm>
          <a:off x="7018390" y="610722"/>
          <a:ext cx="477792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13FE18B-B858-4896-B4A4-6B5C463870F7}"/>
              </a:ext>
            </a:extLst>
          </p:cNvPr>
          <p:cNvSpPr/>
          <p:nvPr/>
        </p:nvSpPr>
        <p:spPr>
          <a:xfrm>
            <a:off x="395682" y="447642"/>
            <a:ext cx="11540906" cy="2904842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B2704AF-192E-44F7-B1BA-C9C6DDE2176B}"/>
              </a:ext>
            </a:extLst>
          </p:cNvPr>
          <p:cNvSpPr/>
          <p:nvPr/>
        </p:nvSpPr>
        <p:spPr>
          <a:xfrm>
            <a:off x="8318612" y="3568045"/>
            <a:ext cx="3518586" cy="2149113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3A62F3-03BF-4F71-8CB3-20551DB5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3F8C9C-37FF-4A7B-85F4-95DCEBCB5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A4F10E42-EC5B-4714-9FB4-A3CF7519AD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9865403"/>
              </p:ext>
            </p:extLst>
          </p:nvPr>
        </p:nvGraphicFramePr>
        <p:xfrm>
          <a:off x="395684" y="3643277"/>
          <a:ext cx="4102769" cy="2103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E5E3760-B8B8-4B6E-9E14-B459F7D56BEF}"/>
              </a:ext>
            </a:extLst>
          </p:cNvPr>
          <p:cNvSpPr txBox="1">
            <a:spLocks/>
          </p:cNvSpPr>
          <p:nvPr/>
        </p:nvSpPr>
        <p:spPr bwMode="auto">
          <a:xfrm>
            <a:off x="395682" y="5753205"/>
            <a:ext cx="842399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25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87%</a:t>
            </a:r>
            <a:endParaRPr lang="ru-RU" sz="4000" b="1" dirty="0">
              <a:gradFill flip="none" rotWithShape="1">
                <a:gsLst>
                  <a:gs pos="0">
                    <a:schemeClr val="accent6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8C5A953-F7D8-42EF-A85F-21C100A81426}"/>
              </a:ext>
            </a:extLst>
          </p:cNvPr>
          <p:cNvSpPr txBox="1">
            <a:spLocks/>
          </p:cNvSpPr>
          <p:nvPr/>
        </p:nvSpPr>
        <p:spPr bwMode="auto">
          <a:xfrm>
            <a:off x="1059268" y="5816478"/>
            <a:ext cx="5590476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убеждены, что  течение будущих 15-20 лет для их ребёнка есть возможность работать по специальности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504224D-F823-4B08-86B9-7FCF412355DD}"/>
              </a:ext>
            </a:extLst>
          </p:cNvPr>
          <p:cNvSpPr/>
          <p:nvPr/>
        </p:nvSpPr>
        <p:spPr>
          <a:xfrm>
            <a:off x="395682" y="3558344"/>
            <a:ext cx="4102769" cy="2158814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DA91BDCC-02FE-4BBF-9D25-7BA0C9D17D1C}"/>
              </a:ext>
            </a:extLst>
          </p:cNvPr>
          <p:cNvSpPr txBox="1">
            <a:spLocks/>
          </p:cNvSpPr>
          <p:nvPr/>
        </p:nvSpPr>
        <p:spPr bwMode="auto">
          <a:xfrm>
            <a:off x="6910125" y="5718553"/>
            <a:ext cx="842399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25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r>
              <a:rPr lang="en-US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4000" b="1" dirty="0">
              <a:gradFill flip="none" rotWithShape="1">
                <a:gsLst>
                  <a:gs pos="0">
                    <a:schemeClr val="accent6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648536B2-7016-4E01-B4F4-FCE00B96D471}"/>
              </a:ext>
            </a:extLst>
          </p:cNvPr>
          <p:cNvSpPr txBox="1">
            <a:spLocks/>
          </p:cNvSpPr>
          <p:nvPr/>
        </p:nvSpPr>
        <p:spPr bwMode="auto">
          <a:xfrm>
            <a:off x="7571676" y="5764727"/>
            <a:ext cx="4114800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положительно относятся к расширению возможностей целевого обучения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2C3679AE-1764-42AD-8B43-0FD400F959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794284"/>
              </p:ext>
            </p:extLst>
          </p:nvPr>
        </p:nvGraphicFramePr>
        <p:xfrm>
          <a:off x="8480453" y="3552824"/>
          <a:ext cx="3315863" cy="2142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CE892485-8459-4AA3-B649-40763B2E0CE0}"/>
              </a:ext>
            </a:extLst>
          </p:cNvPr>
          <p:cNvSpPr/>
          <p:nvPr/>
        </p:nvSpPr>
        <p:spPr>
          <a:xfrm>
            <a:off x="4596276" y="3568046"/>
            <a:ext cx="3626656" cy="2164222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1A510FFD-8F63-4783-A71A-541B4BDDEA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1646525"/>
              </p:ext>
            </p:extLst>
          </p:nvPr>
        </p:nvGraphicFramePr>
        <p:xfrm>
          <a:off x="4585046" y="3528398"/>
          <a:ext cx="3568354" cy="2203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39337853-858C-4FA1-8E39-56449A5A342B}"/>
              </a:ext>
            </a:extLst>
          </p:cNvPr>
          <p:cNvSpPr txBox="1">
            <a:spLocks/>
          </p:cNvSpPr>
          <p:nvPr/>
        </p:nvSpPr>
        <p:spPr bwMode="auto">
          <a:xfrm>
            <a:off x="4819587" y="-53135"/>
            <a:ext cx="80089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1.1 Выпускники: профиль целевой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1614327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95A63DC-C26F-4FCE-9396-0588830AE818}"/>
              </a:ext>
            </a:extLst>
          </p:cNvPr>
          <p:cNvSpPr txBox="1"/>
          <p:nvPr/>
        </p:nvSpPr>
        <p:spPr>
          <a:xfrm>
            <a:off x="1737265" y="332129"/>
            <a:ext cx="7914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бы Вы оценили качество полученного Вами образования?,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от опрошенных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1AEE2FA-7EF2-4316-AD57-506E1AED3C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558475"/>
              </p:ext>
            </p:extLst>
          </p:nvPr>
        </p:nvGraphicFramePr>
        <p:xfrm>
          <a:off x="6946742" y="3248986"/>
          <a:ext cx="4802112" cy="28647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1947">
                  <a:extLst>
                    <a:ext uri="{9D8B030D-6E8A-4147-A177-3AD203B41FA5}">
                      <a16:colId xmlns:a16="http://schemas.microsoft.com/office/drawing/2014/main" val="2878268136"/>
                    </a:ext>
                  </a:extLst>
                </a:gridCol>
                <a:gridCol w="931818">
                  <a:extLst>
                    <a:ext uri="{9D8B030D-6E8A-4147-A177-3AD203B41FA5}">
                      <a16:colId xmlns:a16="http://schemas.microsoft.com/office/drawing/2014/main" val="1322061313"/>
                    </a:ext>
                  </a:extLst>
                </a:gridCol>
                <a:gridCol w="723700">
                  <a:extLst>
                    <a:ext uri="{9D8B030D-6E8A-4147-A177-3AD203B41FA5}">
                      <a16:colId xmlns:a16="http://schemas.microsoft.com/office/drawing/2014/main" val="1351665999"/>
                    </a:ext>
                  </a:extLst>
                </a:gridCol>
                <a:gridCol w="1314647">
                  <a:extLst>
                    <a:ext uri="{9D8B030D-6E8A-4147-A177-3AD203B41FA5}">
                      <a16:colId xmlns:a16="http://schemas.microsoft.com/office/drawing/2014/main" val="10944832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организация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31" marR="4903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Навыки и знания устраивают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31" marR="4903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ru-RU" sz="1000" u="none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FF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устраивает</a:t>
                      </a:r>
                      <a:endParaRPr lang="ru-RU" sz="800" u="none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FF0000"/>
                          </a:solidFill>
                        </a:u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31" marR="4903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Полученные навыки и знания полностью не устраивают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031" marR="4903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992581"/>
                  </a:ext>
                </a:extLst>
              </a:tr>
              <a:tr h="47935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Сергинский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многопрофильный техникум филиал Михайловск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196547"/>
                  </a:ext>
                </a:extLst>
              </a:tr>
              <a:tr h="444593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Свердловский областной медицинский колледж </a:t>
                      </a: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Ревдинский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филиал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397150"/>
                  </a:ext>
                </a:extLst>
              </a:tr>
              <a:tr h="5580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Свердловский областной медицинский колледж Нижнетагильский филиал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490671"/>
                  </a:ext>
                </a:extLst>
              </a:tr>
              <a:tr h="33629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Уральский государственный колледж имени И.И. Ползунова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869708"/>
                  </a:ext>
                </a:extLst>
              </a:tr>
              <a:tr h="5399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Уральский государственный колледж имени </a:t>
                      </a: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И.И.Ползунова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филиал Верхняя Пышма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483631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9FF0373-9B7E-493D-B7E3-F3A2AD019F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60031"/>
              </p:ext>
            </p:extLst>
          </p:nvPr>
        </p:nvGraphicFramePr>
        <p:xfrm>
          <a:off x="352060" y="3252130"/>
          <a:ext cx="6451416" cy="3140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5170">
                  <a:extLst>
                    <a:ext uri="{9D8B030D-6E8A-4147-A177-3AD203B41FA5}">
                      <a16:colId xmlns:a16="http://schemas.microsoft.com/office/drawing/2014/main" val="1444704773"/>
                    </a:ext>
                  </a:extLst>
                </a:gridCol>
                <a:gridCol w="2098766">
                  <a:extLst>
                    <a:ext uri="{9D8B030D-6E8A-4147-A177-3AD203B41FA5}">
                      <a16:colId xmlns:a16="http://schemas.microsoft.com/office/drawing/2014/main" val="2355581539"/>
                    </a:ext>
                  </a:extLst>
                </a:gridCol>
                <a:gridCol w="1084626">
                  <a:extLst>
                    <a:ext uri="{9D8B030D-6E8A-4147-A177-3AD203B41FA5}">
                      <a16:colId xmlns:a16="http://schemas.microsoft.com/office/drawing/2014/main" val="991547462"/>
                    </a:ext>
                  </a:extLst>
                </a:gridCol>
                <a:gridCol w="1612854">
                  <a:extLst>
                    <a:ext uri="{9D8B030D-6E8A-4147-A177-3AD203B41FA5}">
                      <a16:colId xmlns:a16="http://schemas.microsoft.com/office/drawing/2014/main" val="2990946727"/>
                    </a:ext>
                  </a:extLst>
                </a:gridCol>
              </a:tblGrid>
              <a:tr h="634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43" marR="9043" marT="90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Полученные навыки и знания полностью устраивают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43" marR="9043" marT="90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Частично устраивают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43" marR="9043" marT="90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Полученные навыки и знания полностью не устраивают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43" marR="9043" marT="904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507130"/>
                  </a:ext>
                </a:extLst>
              </a:tr>
              <a:tr h="23834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35.02.05 Агрономия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398630"/>
                  </a:ext>
                </a:extLst>
              </a:tr>
              <a:tr h="67446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35.01.14 Мастер по техническому обслуживанию и ремонту машинно-тракторного парка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546078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15.01.36 Дефектоскопист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36,4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36,4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27,3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348864"/>
                  </a:ext>
                </a:extLst>
              </a:tr>
              <a:tr h="518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23.02.03 Техническое обслуживание и ремонт автомобильного транспорта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22,2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410466"/>
                  </a:ext>
                </a:extLst>
              </a:tr>
              <a:tr h="34865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15.02.03 Монтаж, техническое обслуживание и ремонт гидравлического и пневматического оборудования (по отраслям)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27,3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18,2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241188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FBECF41-0887-4FF0-A6D2-31DA60823351}"/>
              </a:ext>
            </a:extLst>
          </p:cNvPr>
          <p:cNvSpPr/>
          <p:nvPr/>
        </p:nvSpPr>
        <p:spPr>
          <a:xfrm>
            <a:off x="10490016" y="3252130"/>
            <a:ext cx="1315372" cy="2861607"/>
          </a:xfrm>
          <a:prstGeom prst="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B043D7-82F2-49F5-ADA1-C65EC8056DA5}"/>
              </a:ext>
            </a:extLst>
          </p:cNvPr>
          <p:cNvSpPr/>
          <p:nvPr/>
        </p:nvSpPr>
        <p:spPr>
          <a:xfrm>
            <a:off x="5297982" y="3252130"/>
            <a:ext cx="1504950" cy="3140045"/>
          </a:xfrm>
          <a:prstGeom prst="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BAFD2F7-FD8F-46DF-A9F6-228C8C67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F2ACAA-3664-4059-AEEA-51CB989F2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F63B870-AB44-459D-A0B5-764E4E316223}"/>
              </a:ext>
            </a:extLst>
          </p:cNvPr>
          <p:cNvSpPr txBox="1">
            <a:spLocks/>
          </p:cNvSpPr>
          <p:nvPr/>
        </p:nvSpPr>
        <p:spPr bwMode="auto">
          <a:xfrm>
            <a:off x="2947244" y="-8501"/>
            <a:ext cx="80089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en-US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Выпускники: 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полученного образования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6BBDE4A3-B706-45FF-AA18-74E13980E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703670"/>
              </p:ext>
            </p:extLst>
          </p:nvPr>
        </p:nvGraphicFramePr>
        <p:xfrm>
          <a:off x="352060" y="660763"/>
          <a:ext cx="11396795" cy="2416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2408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2366748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  <a:gridCol w="2343659">
                  <a:extLst>
                    <a:ext uri="{9D8B030D-6E8A-4147-A177-3AD203B41FA5}">
                      <a16:colId xmlns:a16="http://schemas.microsoft.com/office/drawing/2014/main" val="2102278220"/>
                    </a:ext>
                  </a:extLst>
                </a:gridCol>
                <a:gridCol w="2343659">
                  <a:extLst>
                    <a:ext uri="{9D8B030D-6E8A-4147-A177-3AD203B41FA5}">
                      <a16:colId xmlns:a16="http://schemas.microsoft.com/office/drawing/2014/main" val="4134227670"/>
                    </a:ext>
                  </a:extLst>
                </a:gridCol>
                <a:gridCol w="2500321">
                  <a:extLst>
                    <a:ext uri="{9D8B030D-6E8A-4147-A177-3AD203B41FA5}">
                      <a16:colId xmlns:a16="http://schemas.microsoft.com/office/drawing/2014/main" val="3287913196"/>
                    </a:ext>
                  </a:extLst>
                </a:gridCol>
              </a:tblGrid>
              <a:tr h="39509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Управленческий округ / город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Знания и навыки соответствуют требованиям экзамена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проблемы в практической части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проблемы в теоретической части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смогу выполнить простые профессиональные задачи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27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Восточный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47628"/>
                  </a:ext>
                </a:extLst>
              </a:tr>
              <a:tr h="330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Горнозаводской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  <a:tr h="252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Екатеринбург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44877"/>
                  </a:ext>
                </a:extLst>
              </a:tr>
              <a:tr h="2596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Западный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353"/>
                  </a:ext>
                </a:extLst>
              </a:tr>
              <a:tr h="2631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6592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977998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799F2B6-9FFC-46AC-80C4-D3C21E5A814B}"/>
              </a:ext>
            </a:extLst>
          </p:cNvPr>
          <p:cNvSpPr/>
          <p:nvPr/>
        </p:nvSpPr>
        <p:spPr>
          <a:xfrm>
            <a:off x="9743359" y="676014"/>
            <a:ext cx="2062029" cy="2451666"/>
          </a:xfrm>
          <a:prstGeom prst="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101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573BFEA-BB69-4695-8DB3-81DBD1947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853542"/>
              </p:ext>
            </p:extLst>
          </p:nvPr>
        </p:nvGraphicFramePr>
        <p:xfrm>
          <a:off x="7913069" y="763369"/>
          <a:ext cx="4138262" cy="2165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9637">
                  <a:extLst>
                    <a:ext uri="{9D8B030D-6E8A-4147-A177-3AD203B41FA5}">
                      <a16:colId xmlns:a16="http://schemas.microsoft.com/office/drawing/2014/main" val="3160737413"/>
                    </a:ext>
                  </a:extLst>
                </a:gridCol>
                <a:gridCol w="2108625">
                  <a:extLst>
                    <a:ext uri="{9D8B030D-6E8A-4147-A177-3AD203B41FA5}">
                      <a16:colId xmlns:a16="http://schemas.microsoft.com/office/drawing/2014/main" val="1845001099"/>
                    </a:ext>
                  </a:extLst>
                </a:gridCol>
              </a:tblGrid>
              <a:tr h="52479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смогу выполнить простые профессиональные задачи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273621"/>
                  </a:ext>
                </a:extLst>
              </a:tr>
              <a:tr h="439271"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Серовский</a:t>
                      </a:r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политехнический техникум филиал Новая Ляля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</a:t>
                      </a:r>
                      <a:r>
                        <a:rPr lang="ru-RU" sz="1800" b="0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241078"/>
                  </a:ext>
                </a:extLst>
              </a:tr>
              <a:tr h="430306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Сергинский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многопрофильный техникум филиал Михайловск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742604"/>
                  </a:ext>
                </a:extLst>
              </a:tr>
              <a:tr h="606823"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Уральский технологический колледж - МИФИ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76526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F4C2B6A-6297-4CA4-B0D2-80B506C45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391473"/>
              </p:ext>
            </p:extLst>
          </p:nvPr>
        </p:nvGraphicFramePr>
        <p:xfrm>
          <a:off x="7913069" y="3702664"/>
          <a:ext cx="3630968" cy="1819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454">
                  <a:extLst>
                    <a:ext uri="{9D8B030D-6E8A-4147-A177-3AD203B41FA5}">
                      <a16:colId xmlns:a16="http://schemas.microsoft.com/office/drawing/2014/main" val="3160737413"/>
                    </a:ext>
                  </a:extLst>
                </a:gridCol>
                <a:gridCol w="1905514">
                  <a:extLst>
                    <a:ext uri="{9D8B030D-6E8A-4147-A177-3AD203B41FA5}">
                      <a16:colId xmlns:a16="http://schemas.microsoft.com/office/drawing/2014/main" val="1845001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Проблемы в практических умениях выпускников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27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Ирбитский</a:t>
                      </a:r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мотоциклетный техникум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43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Нижнетагильский горно-металлургический колледж имени Е.А. и М.Е. Черепановых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241078"/>
                  </a:ext>
                </a:extLst>
              </a:tr>
              <a:tr h="3743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Каменск-Уральский политехнический колледж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676884"/>
                  </a:ext>
                </a:extLst>
              </a:tr>
            </a:tbl>
          </a:graphicData>
        </a:graphic>
      </p:graphicFrame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C6917078-E6B7-4FF1-8194-99988A7FF10F}"/>
              </a:ext>
            </a:extLst>
          </p:cNvPr>
          <p:cNvSpPr txBox="1">
            <a:spLocks/>
          </p:cNvSpPr>
          <p:nvPr/>
        </p:nvSpPr>
        <p:spPr>
          <a:xfrm>
            <a:off x="107879" y="471818"/>
            <a:ext cx="11168062" cy="293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бы Вы оценили качество полученного Вами образования для выполнения рабочих задач?,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опрошенных </a:t>
            </a:r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5A126AEE-CF16-447F-ADF0-485BD7B177DD}"/>
              </a:ext>
            </a:extLst>
          </p:cNvPr>
          <p:cNvSpPr txBox="1">
            <a:spLocks/>
          </p:cNvSpPr>
          <p:nvPr/>
        </p:nvSpPr>
        <p:spPr>
          <a:xfrm>
            <a:off x="2324587" y="3351811"/>
            <a:ext cx="7326925" cy="3539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оцениваете уровень подготовки выпускников?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 от опрошенных </a:t>
            </a:r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работодателей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E7FB1A-DAE7-4368-B768-81FC0F22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3D80D-6176-4578-9CA1-7F2075F55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2375EB42-1F89-4057-B48B-F50E0BFA4712}"/>
              </a:ext>
            </a:extLst>
          </p:cNvPr>
          <p:cNvSpPr txBox="1">
            <a:spLocks/>
          </p:cNvSpPr>
          <p:nvPr/>
        </p:nvSpPr>
        <p:spPr bwMode="auto">
          <a:xfrm>
            <a:off x="2947244" y="-8501"/>
            <a:ext cx="80089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en-US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Выпускники: 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полученного образования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C35D6B59-BAA2-4736-BA64-B8D64F208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551800"/>
              </p:ext>
            </p:extLst>
          </p:nvPr>
        </p:nvGraphicFramePr>
        <p:xfrm>
          <a:off x="338908" y="763369"/>
          <a:ext cx="7469056" cy="2632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0031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  <a:gridCol w="1933575">
                  <a:extLst>
                    <a:ext uri="{9D8B030D-6E8A-4147-A177-3AD203B41FA5}">
                      <a16:colId xmlns:a16="http://schemas.microsoft.com/office/drawing/2014/main" val="2102278220"/>
                    </a:ext>
                  </a:extLst>
                </a:gridCol>
                <a:gridCol w="2062825">
                  <a:extLst>
                    <a:ext uri="{9D8B030D-6E8A-4147-A177-3AD203B41FA5}">
                      <a16:colId xmlns:a16="http://schemas.microsoft.com/office/drawing/2014/main" val="3287913196"/>
                    </a:ext>
                  </a:extLst>
                </a:gridCol>
              </a:tblGrid>
              <a:tr h="39509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Управленческий округ / город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знаний и умений достаточный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Необходимы дополнительные курсы, тренинги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смогу выполнить простые профессиональные задачи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332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Восточный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47628"/>
                  </a:ext>
                </a:extLst>
              </a:tr>
              <a:tr h="330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Горнозаводской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  <a:tr h="252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Екатеринбург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25,8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44877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Западный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353"/>
                  </a:ext>
                </a:extLst>
              </a:tr>
              <a:tr h="448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65922"/>
                  </a:ext>
                </a:extLst>
              </a:tr>
              <a:tr h="448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977998"/>
                  </a:ext>
                </a:extLst>
              </a:tr>
            </a:tbl>
          </a:graphicData>
        </a:graphic>
      </p:graphicFrame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EB52E85A-D6FB-4A03-8FE7-00A8BB2BE4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618947"/>
              </p:ext>
            </p:extLst>
          </p:nvPr>
        </p:nvGraphicFramePr>
        <p:xfrm>
          <a:off x="338908" y="3705784"/>
          <a:ext cx="7469056" cy="2632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0878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1441646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  <a:gridCol w="1530154">
                  <a:extLst>
                    <a:ext uri="{9D8B030D-6E8A-4147-A177-3AD203B41FA5}">
                      <a16:colId xmlns:a16="http://schemas.microsoft.com/office/drawing/2014/main" val="2102278220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3287913196"/>
                    </a:ext>
                  </a:extLst>
                </a:gridCol>
                <a:gridCol w="1877153">
                  <a:extLst>
                    <a:ext uri="{9D8B030D-6E8A-4147-A177-3AD203B41FA5}">
                      <a16:colId xmlns:a16="http://schemas.microsoft.com/office/drawing/2014/main" val="1374443210"/>
                    </a:ext>
                  </a:extLst>
                </a:gridCol>
              </a:tblGrid>
              <a:tr h="39509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Управленческий округ / город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знаний и умений достаточный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Проблемы в практической части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Проблемы в теоретической части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знаний и умений недостаточен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332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Восточный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56,2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25,2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47628"/>
                  </a:ext>
                </a:extLst>
              </a:tr>
              <a:tr h="330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Горнозаводской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  <a:tr h="252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Екатеринбург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44877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Западный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29,6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38,9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353"/>
                  </a:ext>
                </a:extLst>
              </a:tr>
              <a:tr h="448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65922"/>
                  </a:ext>
                </a:extLst>
              </a:tr>
              <a:tr h="448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977998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985C40F-5D5A-4890-9AF3-2467CB186270}"/>
              </a:ext>
            </a:extLst>
          </p:cNvPr>
          <p:cNvSpPr/>
          <p:nvPr/>
        </p:nvSpPr>
        <p:spPr>
          <a:xfrm>
            <a:off x="5903867" y="763369"/>
            <a:ext cx="1895387" cy="2629119"/>
          </a:xfrm>
          <a:prstGeom prst="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5C432D3-BF58-4CD2-A778-C052FDB400F7}"/>
              </a:ext>
            </a:extLst>
          </p:cNvPr>
          <p:cNvSpPr/>
          <p:nvPr/>
        </p:nvSpPr>
        <p:spPr>
          <a:xfrm>
            <a:off x="6058499" y="3702664"/>
            <a:ext cx="1740756" cy="2629119"/>
          </a:xfrm>
          <a:prstGeom prst="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274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E7FB1A-DAE7-4368-B768-81FC0F22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3D80D-6176-4578-9CA1-7F2075F55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2375EB42-1F89-4057-B48B-F50E0BFA4712}"/>
              </a:ext>
            </a:extLst>
          </p:cNvPr>
          <p:cNvSpPr txBox="1">
            <a:spLocks/>
          </p:cNvSpPr>
          <p:nvPr/>
        </p:nvSpPr>
        <p:spPr bwMode="auto">
          <a:xfrm>
            <a:off x="2947244" y="-8501"/>
            <a:ext cx="80089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en-US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Выпускники: 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полученного образования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DDDA987-51A4-4F6B-BE7E-F26B93E091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144435"/>
              </p:ext>
            </p:extLst>
          </p:nvPr>
        </p:nvGraphicFramePr>
        <p:xfrm>
          <a:off x="7542569" y="952271"/>
          <a:ext cx="431041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9470777-0452-44A2-AC5B-E57CEDF16734}"/>
              </a:ext>
            </a:extLst>
          </p:cNvPr>
          <p:cNvSpPr txBox="1">
            <a:spLocks/>
          </p:cNvSpPr>
          <p:nvPr/>
        </p:nvSpPr>
        <p:spPr bwMode="auto">
          <a:xfrm>
            <a:off x="274753" y="1225403"/>
            <a:ext cx="1296578" cy="46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77,4 %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C52A503-EB13-412E-A54B-45CE6597DFE6}"/>
              </a:ext>
            </a:extLst>
          </p:cNvPr>
          <p:cNvSpPr txBox="1">
            <a:spLocks/>
          </p:cNvSpPr>
          <p:nvPr/>
        </p:nvSpPr>
        <p:spPr bwMode="auto">
          <a:xfrm>
            <a:off x="1471631" y="1127947"/>
            <a:ext cx="5439068" cy="94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среднее соотношение качества полученного образования и выполнения основных рабочих задач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A3F7FC83-5D7C-48B0-9B3A-DC6ADDC2D53B}"/>
              </a:ext>
            </a:extLst>
          </p:cNvPr>
          <p:cNvSpPr txBox="1">
            <a:spLocks/>
          </p:cNvSpPr>
          <p:nvPr/>
        </p:nvSpPr>
        <p:spPr bwMode="auto">
          <a:xfrm>
            <a:off x="1471631" y="2317590"/>
            <a:ext cx="5439069" cy="41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 тратили студенты на выполнение домашней работы каждый день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A16495E7-1C70-40E7-936B-3629A5420055}"/>
              </a:ext>
            </a:extLst>
          </p:cNvPr>
          <p:cNvSpPr txBox="1">
            <a:spLocks/>
          </p:cNvSpPr>
          <p:nvPr/>
        </p:nvSpPr>
        <p:spPr bwMode="auto">
          <a:xfrm>
            <a:off x="286235" y="2323009"/>
            <a:ext cx="1296578" cy="46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3,6±</a:t>
            </a:r>
            <a:r>
              <a:rPr lang="ru-RU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2,7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E6FFA5D3-8E42-4F33-89DE-95C4E0A2A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178295"/>
              </p:ext>
            </p:extLst>
          </p:nvPr>
        </p:nvGraphicFramePr>
        <p:xfrm>
          <a:off x="339017" y="3401021"/>
          <a:ext cx="6319298" cy="26167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9591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2401639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  <a:gridCol w="2508068">
                  <a:extLst>
                    <a:ext uri="{9D8B030D-6E8A-4147-A177-3AD203B41FA5}">
                      <a16:colId xmlns:a16="http://schemas.microsoft.com/office/drawing/2014/main" val="2102278220"/>
                    </a:ext>
                  </a:extLst>
                </a:gridCol>
              </a:tblGrid>
              <a:tr h="39509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Часов потрачено на выполнение домашней работы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качества образования и выполнения рабочих задач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знаний и умений недостаточен для выполнения рабочих задач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33283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72,6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47628"/>
                  </a:ext>
                </a:extLst>
              </a:tr>
              <a:tr h="33085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79,3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  <a:tr h="25254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80,6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44877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79,5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353"/>
                  </a:ext>
                </a:extLst>
              </a:tr>
              <a:tr h="4480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76,6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65922"/>
                  </a:ext>
                </a:extLst>
              </a:tr>
              <a:tr h="44801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977998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AC41562C-0E3E-47BA-8A94-E453C0555A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623908"/>
              </p:ext>
            </p:extLst>
          </p:nvPr>
        </p:nvGraphicFramePr>
        <p:xfrm>
          <a:off x="7542570" y="3699179"/>
          <a:ext cx="3811230" cy="1822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9103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2082127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</a:tblGrid>
              <a:tr h="39509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 любите читать / слушать книги?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качества образования и выполнения рабочих задач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63432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1" kern="1200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79,35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47628"/>
                  </a:ext>
                </a:extLst>
              </a:tr>
              <a:tr h="67568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73,99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976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C6917078-E6B7-4FF1-8194-99988A7FF10F}"/>
              </a:ext>
            </a:extLst>
          </p:cNvPr>
          <p:cNvSpPr txBox="1">
            <a:spLocks/>
          </p:cNvSpPr>
          <p:nvPr/>
        </p:nvSpPr>
        <p:spPr>
          <a:xfrm>
            <a:off x="107879" y="471818"/>
            <a:ext cx="11168062" cy="293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бы Вы оценили качество полученного Вами образования для выполнения рабочих задач?,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опрошенных </a:t>
            </a:r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E7FB1A-DAE7-4368-B768-81FC0F22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53D80D-6176-4578-9CA1-7F2075F55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2375EB42-1F89-4057-B48B-F50E0BFA4712}"/>
              </a:ext>
            </a:extLst>
          </p:cNvPr>
          <p:cNvSpPr txBox="1">
            <a:spLocks/>
          </p:cNvSpPr>
          <p:nvPr/>
        </p:nvSpPr>
        <p:spPr bwMode="auto">
          <a:xfrm>
            <a:off x="2947244" y="-8501"/>
            <a:ext cx="80089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en-US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Выпускники: 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полученного образования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DDDA987-51A4-4F6B-BE7E-F26B93E091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7334423"/>
              </p:ext>
            </p:extLst>
          </p:nvPr>
        </p:nvGraphicFramePr>
        <p:xfrm>
          <a:off x="7019108" y="952271"/>
          <a:ext cx="4824547" cy="2548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1DDDA987-51A4-4F6B-BE7E-F26B93E091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663410"/>
              </p:ext>
            </p:extLst>
          </p:nvPr>
        </p:nvGraphicFramePr>
        <p:xfrm>
          <a:off x="7019109" y="3439251"/>
          <a:ext cx="482454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2CD63E7-2BDD-492D-8E3E-9581C824DF47}"/>
              </a:ext>
            </a:extLst>
          </p:cNvPr>
          <p:cNvSpPr txBox="1">
            <a:spLocks/>
          </p:cNvSpPr>
          <p:nvPr/>
        </p:nvSpPr>
        <p:spPr bwMode="auto">
          <a:xfrm>
            <a:off x="274752" y="1123406"/>
            <a:ext cx="1719441" cy="5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7,72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C3166C1E-99FC-405E-BB99-A26EEE6E6BC7}"/>
              </a:ext>
            </a:extLst>
          </p:cNvPr>
          <p:cNvSpPr txBox="1">
            <a:spLocks/>
          </p:cNvSpPr>
          <p:nvPr/>
        </p:nvSpPr>
        <p:spPr bwMode="auto">
          <a:xfrm>
            <a:off x="1134472" y="1300173"/>
            <a:ext cx="5632088" cy="6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балла составляет 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NPS-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выпускниками качества образования (нейтралы)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007A80F2-A66B-4FA9-BDFF-A4FBE9B887F0}"/>
              </a:ext>
            </a:extLst>
          </p:cNvPr>
          <p:cNvSpPr txBox="1">
            <a:spLocks/>
          </p:cNvSpPr>
          <p:nvPr/>
        </p:nvSpPr>
        <p:spPr bwMode="auto">
          <a:xfrm>
            <a:off x="274752" y="1866528"/>
            <a:ext cx="1719441" cy="5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8,39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5F68DFB2-ACF4-4D87-9A6D-91991B168317}"/>
              </a:ext>
            </a:extLst>
          </p:cNvPr>
          <p:cNvSpPr txBox="1">
            <a:spLocks/>
          </p:cNvSpPr>
          <p:nvPr/>
        </p:nvSpPr>
        <p:spPr bwMode="auto">
          <a:xfrm>
            <a:off x="1134472" y="1968524"/>
            <a:ext cx="5632088" cy="72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составляет оценка выпускниками оснащенности и </a:t>
            </a:r>
            <a:r>
              <a:rPr lang="ru-RU" sz="20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оборудованности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 для практики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B80A81B6-75BF-45EB-89D3-71B757EDDACC}"/>
              </a:ext>
            </a:extLst>
          </p:cNvPr>
          <p:cNvSpPr txBox="1">
            <a:spLocks/>
          </p:cNvSpPr>
          <p:nvPr/>
        </p:nvSpPr>
        <p:spPr bwMode="auto">
          <a:xfrm>
            <a:off x="274753" y="2609650"/>
            <a:ext cx="859718" cy="5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6,60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8294CCBA-F7E2-4C2A-B820-19FE6A57B3BC}"/>
              </a:ext>
            </a:extLst>
          </p:cNvPr>
          <p:cNvSpPr txBox="1">
            <a:spLocks/>
          </p:cNvSpPr>
          <p:nvPr/>
        </p:nvSpPr>
        <p:spPr bwMode="auto">
          <a:xfrm>
            <a:off x="1134471" y="2711647"/>
            <a:ext cx="5632088" cy="46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составляет оценка выпускниками сложности практических заданий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975CD1C3-94C2-433D-AF1E-2CE060E3D5E2}"/>
              </a:ext>
            </a:extLst>
          </p:cNvPr>
          <p:cNvSpPr txBox="1">
            <a:spLocks/>
          </p:cNvSpPr>
          <p:nvPr/>
        </p:nvSpPr>
        <p:spPr bwMode="auto">
          <a:xfrm>
            <a:off x="274752" y="3285192"/>
            <a:ext cx="859718" cy="5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8,38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E6A1A291-DD38-4462-8ED6-5AEA34DCD779}"/>
              </a:ext>
            </a:extLst>
          </p:cNvPr>
          <p:cNvSpPr txBox="1">
            <a:spLocks/>
          </p:cNvSpPr>
          <p:nvPr/>
        </p:nvSpPr>
        <p:spPr bwMode="auto">
          <a:xfrm>
            <a:off x="1134469" y="3387189"/>
            <a:ext cx="5806261" cy="46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25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составляет оценка выпускниками достижения практических результатов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BA5D21E1-20BE-49FE-8683-B33BA4E57122}"/>
              </a:ext>
            </a:extLst>
          </p:cNvPr>
          <p:cNvSpPr txBox="1">
            <a:spLocks/>
          </p:cNvSpPr>
          <p:nvPr/>
        </p:nvSpPr>
        <p:spPr bwMode="auto">
          <a:xfrm>
            <a:off x="274752" y="4074764"/>
            <a:ext cx="859718" cy="5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8,40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F125E46E-2B1D-425A-99F3-5C988957EDB3}"/>
              </a:ext>
            </a:extLst>
          </p:cNvPr>
          <p:cNvSpPr txBox="1">
            <a:spLocks/>
          </p:cNvSpPr>
          <p:nvPr/>
        </p:nvSpPr>
        <p:spPr bwMode="auto">
          <a:xfrm>
            <a:off x="1134469" y="4176761"/>
            <a:ext cx="5806261" cy="46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25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составляет оценка выпускниками профессионального самовоспитания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72E11D34-7EB0-4763-933A-E5553D30B4BD}"/>
              </a:ext>
            </a:extLst>
          </p:cNvPr>
          <p:cNvSpPr txBox="1">
            <a:spLocks/>
          </p:cNvSpPr>
          <p:nvPr/>
        </p:nvSpPr>
        <p:spPr bwMode="auto">
          <a:xfrm>
            <a:off x="274752" y="4789239"/>
            <a:ext cx="859718" cy="5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en-US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ru-RU" sz="2800" b="1" dirty="0">
              <a:gradFill flip="none" rotWithShape="1">
                <a:gsLst>
                  <a:gs pos="0">
                    <a:schemeClr val="accent6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EBC9AFB5-E8D9-45E6-8512-1CF0B52AD542}"/>
              </a:ext>
            </a:extLst>
          </p:cNvPr>
          <p:cNvSpPr txBox="1">
            <a:spLocks/>
          </p:cNvSpPr>
          <p:nvPr/>
        </p:nvSpPr>
        <p:spPr bwMode="auto">
          <a:xfrm>
            <a:off x="1134469" y="4891236"/>
            <a:ext cx="5806261" cy="46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25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балла составляет оценка выпускниками помощи и поддержки преподавателей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C25E6BE-0FE6-4D15-895A-DD6C4810EC68}"/>
              </a:ext>
            </a:extLst>
          </p:cNvPr>
          <p:cNvSpPr txBox="1">
            <a:spLocks/>
          </p:cNvSpPr>
          <p:nvPr/>
        </p:nvSpPr>
        <p:spPr bwMode="auto">
          <a:xfrm>
            <a:off x="274752" y="5493781"/>
            <a:ext cx="859718" cy="56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8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8,76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1C1FF439-BD3E-4A0F-8954-1A91A2930640}"/>
              </a:ext>
            </a:extLst>
          </p:cNvPr>
          <p:cNvSpPr txBox="1">
            <a:spLocks/>
          </p:cNvSpPr>
          <p:nvPr/>
        </p:nvSpPr>
        <p:spPr bwMode="auto">
          <a:xfrm>
            <a:off x="1134469" y="5595778"/>
            <a:ext cx="5884639" cy="46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составляет оценка выпускниками квалификации и компетентности преподавателей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374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9C7CB6-8736-4B0C-B661-CA38BD491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1530EB-7335-44BB-8E60-CBA81EED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B252BE8-F31C-43C2-9005-6B994E0809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8635776"/>
              </p:ext>
            </p:extLst>
          </p:nvPr>
        </p:nvGraphicFramePr>
        <p:xfrm>
          <a:off x="6990639" y="3567196"/>
          <a:ext cx="509326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17DBBA0-0052-4712-8241-70FDE9EC0D79}"/>
              </a:ext>
            </a:extLst>
          </p:cNvPr>
          <p:cNvSpPr txBox="1">
            <a:spLocks/>
          </p:cNvSpPr>
          <p:nvPr/>
        </p:nvSpPr>
        <p:spPr bwMode="auto">
          <a:xfrm>
            <a:off x="4294815" y="61095"/>
            <a:ext cx="6525126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1.3 Мнение родителей о трудоустройстве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35951F64-AD03-4164-8F75-1D8C59283F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6728570"/>
              </p:ext>
            </p:extLst>
          </p:nvPr>
        </p:nvGraphicFramePr>
        <p:xfrm>
          <a:off x="185738" y="511200"/>
          <a:ext cx="6768516" cy="5753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627ACEA7-D9C5-427A-AA1A-9C00B86176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139444"/>
              </p:ext>
            </p:extLst>
          </p:nvPr>
        </p:nvGraphicFramePr>
        <p:xfrm>
          <a:off x="6890565" y="587502"/>
          <a:ext cx="497257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784DF1E-6C23-4BB3-BDA9-C4F789B34824}"/>
              </a:ext>
            </a:extLst>
          </p:cNvPr>
          <p:cNvSpPr/>
          <p:nvPr/>
        </p:nvSpPr>
        <p:spPr>
          <a:xfrm>
            <a:off x="192025" y="593558"/>
            <a:ext cx="6641911" cy="5670883"/>
          </a:xfrm>
          <a:prstGeom prst="roundRect">
            <a:avLst>
              <a:gd name="adj" fmla="val 4615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DB39C64-4F2B-4275-8AC8-E98EB22F983D}"/>
              </a:ext>
            </a:extLst>
          </p:cNvPr>
          <p:cNvSpPr/>
          <p:nvPr/>
        </p:nvSpPr>
        <p:spPr>
          <a:xfrm>
            <a:off x="7074569" y="593559"/>
            <a:ext cx="4788570" cy="2660842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FD4FAB6-9B16-4145-AE5D-D66B0F323077}"/>
              </a:ext>
            </a:extLst>
          </p:cNvPr>
          <p:cNvSpPr/>
          <p:nvPr/>
        </p:nvSpPr>
        <p:spPr>
          <a:xfrm>
            <a:off x="7014412" y="3603599"/>
            <a:ext cx="4848726" cy="2660842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384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9C7CB6-8736-4B0C-B661-CA38BD491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1530EB-7335-44BB-8E60-CBA81EED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17DBBA0-0052-4712-8241-70FDE9EC0D79}"/>
              </a:ext>
            </a:extLst>
          </p:cNvPr>
          <p:cNvSpPr txBox="1">
            <a:spLocks/>
          </p:cNvSpPr>
          <p:nvPr/>
        </p:nvSpPr>
        <p:spPr bwMode="auto">
          <a:xfrm>
            <a:off x="3891927" y="20242"/>
            <a:ext cx="5540829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1.4 Мнение выпускников о трудоустройстве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C3989F98-0991-4AB0-8B2A-43B7E0367D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861663"/>
              </p:ext>
            </p:extLst>
          </p:nvPr>
        </p:nvGraphicFramePr>
        <p:xfrm>
          <a:off x="6986335" y="501649"/>
          <a:ext cx="4892842" cy="2883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11580D5-7F90-4B41-8A67-5370EF2D26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662781"/>
              </p:ext>
            </p:extLst>
          </p:nvPr>
        </p:nvGraphicFramePr>
        <p:xfrm>
          <a:off x="312820" y="542639"/>
          <a:ext cx="6686801" cy="5729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E4667CA-24E6-4ED6-840E-4A43526234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4136275"/>
              </p:ext>
            </p:extLst>
          </p:nvPr>
        </p:nvGraphicFramePr>
        <p:xfrm>
          <a:off x="6986336" y="3613150"/>
          <a:ext cx="489284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64BF118-B2BC-4CA8-99C0-0F84721B9CC0}"/>
              </a:ext>
            </a:extLst>
          </p:cNvPr>
          <p:cNvSpPr/>
          <p:nvPr/>
        </p:nvSpPr>
        <p:spPr>
          <a:xfrm>
            <a:off x="6986335" y="541685"/>
            <a:ext cx="4892842" cy="2819824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7D0FF97-E1B8-4C7E-9D1E-5488A65397E5}"/>
              </a:ext>
            </a:extLst>
          </p:cNvPr>
          <p:cNvSpPr/>
          <p:nvPr/>
        </p:nvSpPr>
        <p:spPr>
          <a:xfrm>
            <a:off x="6989092" y="3603600"/>
            <a:ext cx="4890085" cy="2668863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03D7C65-0DD9-4EE2-AE8C-C868E01C750E}"/>
              </a:ext>
            </a:extLst>
          </p:cNvPr>
          <p:cNvSpPr/>
          <p:nvPr/>
        </p:nvSpPr>
        <p:spPr>
          <a:xfrm>
            <a:off x="312821" y="500695"/>
            <a:ext cx="6521116" cy="5771767"/>
          </a:xfrm>
          <a:prstGeom prst="roundRect">
            <a:avLst>
              <a:gd name="adj" fmla="val 4771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0ADC4EE3-1192-4BDD-A3CA-54CE0C00DD72}"/>
              </a:ext>
            </a:extLst>
          </p:cNvPr>
          <p:cNvSpPr txBox="1">
            <a:spLocks/>
          </p:cNvSpPr>
          <p:nvPr/>
        </p:nvSpPr>
        <p:spPr bwMode="auto">
          <a:xfrm>
            <a:off x="5253333" y="6017951"/>
            <a:ext cx="1580604" cy="29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*Вопрос с </a:t>
            </a:r>
            <a:r>
              <a:rPr lang="ru-RU" sz="1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мультивыбором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5888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F5EF6E1B-A65F-43B8-8536-2995D79A6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524" y="4395744"/>
            <a:ext cx="915830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FE8DDB0-C3F9-4A9E-AB84-090B442F640E}"/>
              </a:ext>
            </a:extLst>
          </p:cNvPr>
          <p:cNvSpPr txBox="1">
            <a:spLocks/>
          </p:cNvSpPr>
          <p:nvPr/>
        </p:nvSpPr>
        <p:spPr>
          <a:xfrm>
            <a:off x="189020" y="606773"/>
            <a:ext cx="4755824" cy="4908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 уже трудоустроены?, 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от опрошенных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E48F2EE-9203-4ED7-993D-D56B5CAE7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14072"/>
              </p:ext>
            </p:extLst>
          </p:nvPr>
        </p:nvGraphicFramePr>
        <p:xfrm>
          <a:off x="365001" y="3588636"/>
          <a:ext cx="5553379" cy="25557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5761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1827618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</a:tblGrid>
              <a:tr h="31234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Техникум/колледж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трудоустроены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43864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Камышловский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педагогический колледж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  <a:tr h="43864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Ирбитский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мотоциклетный техникум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185662"/>
                  </a:ext>
                </a:extLst>
              </a:tr>
              <a:tr h="38317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Свердловский областной медицинский колледж, Каменск-Уральский филиал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44877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Верхнесинячихинский</a:t>
                      </a: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агропромышленный техникум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353"/>
                  </a:ext>
                </a:extLst>
              </a:tr>
              <a:tr h="51270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Уральский государственный экономический университет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65922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1BD8423-8BEC-4DC1-B814-9B35D7098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182262"/>
              </p:ext>
            </p:extLst>
          </p:nvPr>
        </p:nvGraphicFramePr>
        <p:xfrm>
          <a:off x="6093903" y="3588636"/>
          <a:ext cx="5553379" cy="25386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6094">
                  <a:extLst>
                    <a:ext uri="{9D8B030D-6E8A-4147-A177-3AD203B41FA5}">
                      <a16:colId xmlns:a16="http://schemas.microsoft.com/office/drawing/2014/main" val="1873349381"/>
                    </a:ext>
                  </a:extLst>
                </a:gridCol>
                <a:gridCol w="1787285">
                  <a:extLst>
                    <a:ext uri="{9D8B030D-6E8A-4147-A177-3AD203B41FA5}">
                      <a16:colId xmlns:a16="http://schemas.microsoft.com/office/drawing/2014/main" val="2053440009"/>
                    </a:ext>
                  </a:extLst>
                </a:gridCol>
              </a:tblGrid>
              <a:tr h="34717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Специальность/профессия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трудоустроены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432769"/>
                  </a:ext>
                </a:extLst>
              </a:tr>
              <a:tr h="34834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08.01.29 Мастер по ремонту и обслуживанию инженерных систем жилищно-коммунального хозяйства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 b="0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076118"/>
                  </a:ext>
                </a:extLst>
              </a:tr>
              <a:tr h="4650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08.02.05 Строительство и эксплуатация автомобильных дорог и аэродромов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49,6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176661"/>
                  </a:ext>
                </a:extLst>
              </a:tr>
              <a:tr h="38317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11.02.01 </a:t>
                      </a:r>
                      <a:r>
                        <a:rPr lang="ru-RU" sz="11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Радиоаппаратостроение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48,7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60017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15.01.33 Токарь на станках с числовым программным управлением</a:t>
                      </a:r>
                      <a:endParaRPr lang="ru-RU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47,9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46575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15.02.03 Монтаж, техническое обслуживание и ремонт гидравлического и пневматического оборудования (по отраслям)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334790"/>
                  </a:ext>
                </a:extLst>
              </a:tr>
            </a:tbl>
          </a:graphicData>
        </a:graphic>
      </p:graphicFrame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CB91606-978D-4659-86DB-46DC4E591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8DC948-1CAF-4044-B465-413EA159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24DDAB30-C9A6-495E-9097-A529D7942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56851"/>
              </p:ext>
            </p:extLst>
          </p:nvPr>
        </p:nvGraphicFramePr>
        <p:xfrm>
          <a:off x="365001" y="1088720"/>
          <a:ext cx="4864956" cy="21806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3469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1335186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  <a:gridCol w="1466301">
                  <a:extLst>
                    <a:ext uri="{9D8B030D-6E8A-4147-A177-3AD203B41FA5}">
                      <a16:colId xmlns:a16="http://schemas.microsoft.com/office/drawing/2014/main" val="3891025505"/>
                    </a:ext>
                  </a:extLst>
                </a:gridCol>
              </a:tblGrid>
              <a:tr h="31234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Управленческий округ / город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Трудоустроены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трудоустроены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3283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Восточный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  <a:tr h="2994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Горнозаводской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27,96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72,04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614252"/>
                  </a:ext>
                </a:extLst>
              </a:tr>
              <a:tr h="3317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Екатеринбург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26,76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73,24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185662"/>
                  </a:ext>
                </a:extLst>
              </a:tr>
              <a:tr h="283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Западный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30,29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69,71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44877"/>
                  </a:ext>
                </a:extLst>
              </a:tr>
              <a:tr h="2994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Северный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25,44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74,56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353"/>
                  </a:ext>
                </a:extLst>
              </a:tr>
              <a:tr h="3261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Южный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24,59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75,41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65922"/>
                  </a:ext>
                </a:extLst>
              </a:tr>
            </a:tbl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755E966-5858-49FA-B7F4-17C8B15E8CBF}"/>
              </a:ext>
            </a:extLst>
          </p:cNvPr>
          <p:cNvSpPr txBox="1">
            <a:spLocks/>
          </p:cNvSpPr>
          <p:nvPr/>
        </p:nvSpPr>
        <p:spPr bwMode="auto">
          <a:xfrm>
            <a:off x="3896740" y="38418"/>
            <a:ext cx="5802086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1.4 Мнение выпускников о трудоустройстве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78851666-DCC0-415B-9A71-6060B52FA9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8641648"/>
              </p:ext>
            </p:extLst>
          </p:nvPr>
        </p:nvGraphicFramePr>
        <p:xfrm>
          <a:off x="6962046" y="1133788"/>
          <a:ext cx="4864954" cy="2116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06880F1-C895-42D9-97C0-302121410930}"/>
              </a:ext>
            </a:extLst>
          </p:cNvPr>
          <p:cNvSpPr/>
          <p:nvPr/>
        </p:nvSpPr>
        <p:spPr>
          <a:xfrm>
            <a:off x="6962043" y="1088719"/>
            <a:ext cx="4864956" cy="2180645"/>
          </a:xfrm>
          <a:prstGeom prst="roundRect">
            <a:avLst>
              <a:gd name="adj" fmla="val 4771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4BA342BE-ECBB-4BA7-A5E5-4D6C8C025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916" y="2953407"/>
            <a:ext cx="1752084" cy="296455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*По состоянию на 20.07.2026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2966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F5EF6E1B-A65F-43B8-8536-2995D79A6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50" y="2652994"/>
            <a:ext cx="915830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F3DE777-A3DC-48DF-B8B0-6D3B5BBD5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656" y="23694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FE8DDB0-C3F9-4A9E-AB84-090B442F640E}"/>
              </a:ext>
            </a:extLst>
          </p:cNvPr>
          <p:cNvSpPr txBox="1">
            <a:spLocks/>
          </p:cNvSpPr>
          <p:nvPr/>
        </p:nvSpPr>
        <p:spPr>
          <a:xfrm>
            <a:off x="981456" y="385850"/>
            <a:ext cx="9263553" cy="4908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Что Вы планируете делать по окончании колледжа / техникума?, 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от опрошенных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E48F2EE-9203-4ED7-993D-D56B5CAE7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354710"/>
              </p:ext>
            </p:extLst>
          </p:nvPr>
        </p:nvGraphicFramePr>
        <p:xfrm>
          <a:off x="352215" y="3581991"/>
          <a:ext cx="5508654" cy="26712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3431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2055223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</a:tblGrid>
              <a:tr h="48900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Техникум / колледж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собираюсь трудоустраиваться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4280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Екатеринбургский экономико-технологический колледж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4,48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122479"/>
                  </a:ext>
                </a:extLst>
              </a:tr>
              <a:tr h="4280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Первоуральский металлургический колледж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  <a:tr h="4280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Екатеринбургский промышленно-технологический техникум им. </a:t>
                      </a:r>
                      <a:r>
                        <a:rPr lang="ru-RU" sz="10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В.М.Курочкина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44877"/>
                  </a:ext>
                </a:extLst>
              </a:tr>
              <a:tr h="354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Екатеринбургский колледж индустриальных технологий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353"/>
                  </a:ext>
                </a:extLst>
              </a:tr>
              <a:tr h="5051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Екатеринбургский колледж транспортного строительства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2,93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65922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1BD8423-8BEC-4DC1-B814-9B35D7098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968282"/>
              </p:ext>
            </p:extLst>
          </p:nvPr>
        </p:nvGraphicFramePr>
        <p:xfrm>
          <a:off x="6165669" y="3584474"/>
          <a:ext cx="5475611" cy="27203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4644">
                  <a:extLst>
                    <a:ext uri="{9D8B030D-6E8A-4147-A177-3AD203B41FA5}">
                      <a16:colId xmlns:a16="http://schemas.microsoft.com/office/drawing/2014/main" val="1873349381"/>
                    </a:ext>
                  </a:extLst>
                </a:gridCol>
                <a:gridCol w="2370967">
                  <a:extLst>
                    <a:ext uri="{9D8B030D-6E8A-4147-A177-3AD203B41FA5}">
                      <a16:colId xmlns:a16="http://schemas.microsoft.com/office/drawing/2014/main" val="2053440009"/>
                    </a:ext>
                  </a:extLst>
                </a:gridCol>
              </a:tblGrid>
              <a:tr h="43429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Техникум / колледж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Требуется помощь в трудоустройстве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432769"/>
                  </a:ext>
                </a:extLst>
              </a:tr>
              <a:tr h="4429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Первоуральский металлургический колледж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4,77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076118"/>
                  </a:ext>
                </a:extLst>
              </a:tr>
              <a:tr h="4429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Екатеринбургский колледж транспортного строительства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176661"/>
                  </a:ext>
                </a:extLst>
              </a:tr>
              <a:tr h="4429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Екатеринбургский экономико-технологический колледж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4,56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60017"/>
                  </a:ext>
                </a:extLst>
              </a:tr>
              <a:tr h="4429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Екатеринбургский колледж индустриальных технологий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3,81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46575"/>
                  </a:ext>
                </a:extLst>
              </a:tr>
              <a:tr h="4429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Нижнетагильский торгово-экономический колледж</a:t>
                      </a:r>
                      <a:b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3,06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334790"/>
                  </a:ext>
                </a:extLst>
              </a:tr>
            </a:tbl>
          </a:graphicData>
        </a:graphic>
      </p:graphicFrame>
      <p:sp>
        <p:nvSpPr>
          <p:cNvPr id="11" name="Rectangle 2">
            <a:extLst>
              <a:ext uri="{FF2B5EF4-FFF2-40B4-BE49-F238E27FC236}">
                <a16:creationId xmlns:a16="http://schemas.microsoft.com/office/drawing/2014/main" id="{F493F4F1-AE68-4827-85E2-0175E7D3F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150" y="1617129"/>
            <a:ext cx="915830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55CEF0-0A14-418E-9855-3E5B641E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646845E-2813-4B21-A797-9132476F9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BCE54276-B76B-42D0-9192-A3F25015C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166353"/>
              </p:ext>
            </p:extLst>
          </p:nvPr>
        </p:nvGraphicFramePr>
        <p:xfrm>
          <a:off x="373909" y="831399"/>
          <a:ext cx="11280357" cy="24421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9829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1233816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  <a:gridCol w="1233816">
                  <a:extLst>
                    <a:ext uri="{9D8B030D-6E8A-4147-A177-3AD203B41FA5}">
                      <a16:colId xmlns:a16="http://schemas.microsoft.com/office/drawing/2014/main" val="2102278220"/>
                    </a:ext>
                  </a:extLst>
                </a:gridCol>
                <a:gridCol w="1233816">
                  <a:extLst>
                    <a:ext uri="{9D8B030D-6E8A-4147-A177-3AD203B41FA5}">
                      <a16:colId xmlns:a16="http://schemas.microsoft.com/office/drawing/2014/main" val="3287913196"/>
                    </a:ext>
                  </a:extLst>
                </a:gridCol>
                <a:gridCol w="1085354">
                  <a:extLst>
                    <a:ext uri="{9D8B030D-6E8A-4147-A177-3AD203B41FA5}">
                      <a16:colId xmlns:a16="http://schemas.microsoft.com/office/drawing/2014/main" val="2065475142"/>
                    </a:ext>
                  </a:extLst>
                </a:gridCol>
                <a:gridCol w="1382278">
                  <a:extLst>
                    <a:ext uri="{9D8B030D-6E8A-4147-A177-3AD203B41FA5}">
                      <a16:colId xmlns:a16="http://schemas.microsoft.com/office/drawing/2014/main" val="1833043313"/>
                    </a:ext>
                  </a:extLst>
                </a:gridCol>
                <a:gridCol w="1233816">
                  <a:extLst>
                    <a:ext uri="{9D8B030D-6E8A-4147-A177-3AD203B41FA5}">
                      <a16:colId xmlns:a16="http://schemas.microsoft.com/office/drawing/2014/main" val="3259902886"/>
                    </a:ext>
                  </a:extLst>
                </a:gridCol>
                <a:gridCol w="1233816">
                  <a:extLst>
                    <a:ext uri="{9D8B030D-6E8A-4147-A177-3AD203B41FA5}">
                      <a16:colId xmlns:a16="http://schemas.microsoft.com/office/drawing/2014/main" val="333266023"/>
                    </a:ext>
                  </a:extLst>
                </a:gridCol>
                <a:gridCol w="1233816">
                  <a:extLst>
                    <a:ext uri="{9D8B030D-6E8A-4147-A177-3AD203B41FA5}">
                      <a16:colId xmlns:a16="http://schemas.microsoft.com/office/drawing/2014/main" val="2788652953"/>
                    </a:ext>
                  </a:extLst>
                </a:gridCol>
              </a:tblGrid>
              <a:tr h="48900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Управленческий округ / город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Заниматься домохозяйством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Требуется помощь в трудоустройстве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Осваивать новую профессию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Стать самозанятым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Стать предпринимателем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Работать не по специальности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Работать в смежной сфере / профессии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Работать по специальности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3083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Восточный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122479"/>
                  </a:ext>
                </a:extLst>
              </a:tr>
              <a:tr h="322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Горнозаводской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16,79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15,76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47628"/>
                  </a:ext>
                </a:extLst>
              </a:tr>
              <a:tr h="3308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город Екатеринбург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29,52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35,81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35,78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36,2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35,46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38,32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32,33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  <a:tr h="2525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Западный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9,77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44877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Северный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11,67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11,64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353"/>
                  </a:ext>
                </a:extLst>
              </a:tr>
              <a:tr h="4480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Южный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65922"/>
                  </a:ext>
                </a:extLst>
              </a:tr>
            </a:tbl>
          </a:graphicData>
        </a:graphic>
      </p:graphicFrame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DE44882C-4769-49D7-BB96-04F25565B122}"/>
              </a:ext>
            </a:extLst>
          </p:cNvPr>
          <p:cNvSpPr txBox="1">
            <a:spLocks/>
          </p:cNvSpPr>
          <p:nvPr/>
        </p:nvSpPr>
        <p:spPr bwMode="auto">
          <a:xfrm>
            <a:off x="3907970" y="27657"/>
            <a:ext cx="54276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1.4 Мнение выпускников о трудоустройстве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315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7F3DE777-A3DC-48DF-B8B0-6D3B5BBD5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656" y="23694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462BB8DC-B58A-48F0-943C-3D9979373A58}"/>
              </a:ext>
            </a:extLst>
          </p:cNvPr>
          <p:cNvSpPr txBox="1">
            <a:spLocks/>
          </p:cNvSpPr>
          <p:nvPr/>
        </p:nvSpPr>
        <p:spPr>
          <a:xfrm>
            <a:off x="3728231" y="699247"/>
            <a:ext cx="5456919" cy="480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ТОП-10 специальностей, которые выпускники считают: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28C28DA5-04DA-4DB4-8CE4-1E1951DE086B}"/>
              </a:ext>
            </a:extLst>
          </p:cNvPr>
          <p:cNvSpPr txBox="1">
            <a:spLocks/>
          </p:cNvSpPr>
          <p:nvPr/>
        </p:nvSpPr>
        <p:spPr>
          <a:xfrm>
            <a:off x="8485519" y="1490342"/>
            <a:ext cx="1989806" cy="439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невостребованными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A1FEBD4-5A19-4BE2-8F1F-DED4378ADFBD}"/>
              </a:ext>
            </a:extLst>
          </p:cNvPr>
          <p:cNvSpPr txBox="1">
            <a:spLocks/>
          </p:cNvSpPr>
          <p:nvPr/>
        </p:nvSpPr>
        <p:spPr>
          <a:xfrm>
            <a:off x="421449" y="1416245"/>
            <a:ext cx="3314202" cy="768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востребованными сейчас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3FF5791-C656-4945-85BF-58B86BA2599C}"/>
              </a:ext>
            </a:extLst>
          </p:cNvPr>
          <p:cNvSpPr txBox="1">
            <a:spLocks/>
          </p:cNvSpPr>
          <p:nvPr/>
        </p:nvSpPr>
        <p:spPr>
          <a:xfrm>
            <a:off x="4430519" y="1570529"/>
            <a:ext cx="2568021" cy="34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востребованными в будущем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A47C07E-936F-4FB1-A63B-3A3A72213DC9}"/>
              </a:ext>
            </a:extLst>
          </p:cNvPr>
          <p:cNvSpPr/>
          <p:nvPr/>
        </p:nvSpPr>
        <p:spPr>
          <a:xfrm>
            <a:off x="372635" y="1416245"/>
            <a:ext cx="3758583" cy="4742508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5BD800E-589C-44FA-AB2C-A844FC80EF23}"/>
              </a:ext>
            </a:extLst>
          </p:cNvPr>
          <p:cNvSpPr/>
          <p:nvPr/>
        </p:nvSpPr>
        <p:spPr>
          <a:xfrm>
            <a:off x="4339334" y="1420427"/>
            <a:ext cx="3758583" cy="4738326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927AF8-C924-4903-9EBB-62EC0A3B1313}"/>
              </a:ext>
            </a:extLst>
          </p:cNvPr>
          <p:cNvSpPr/>
          <p:nvPr/>
        </p:nvSpPr>
        <p:spPr>
          <a:xfrm>
            <a:off x="8419008" y="1416248"/>
            <a:ext cx="3585868" cy="4738322"/>
          </a:xfrm>
          <a:prstGeom prst="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BAD719B3-4B64-42D3-B71F-7B9436BF5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029262"/>
              </p:ext>
            </p:extLst>
          </p:nvPr>
        </p:nvGraphicFramePr>
        <p:xfrm>
          <a:off x="457716" y="2097827"/>
          <a:ext cx="3499190" cy="3850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9190">
                  <a:extLst>
                    <a:ext uri="{9D8B030D-6E8A-4147-A177-3AD203B41FA5}">
                      <a16:colId xmlns:a16="http://schemas.microsoft.com/office/drawing/2014/main" val="1835835687"/>
                    </a:ext>
                  </a:extLst>
                </a:gridCol>
              </a:tblGrid>
              <a:tr h="25866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Информационные системы и программирование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15.01.05 Сварщик (ручной и частично механизированной сварки (наплавки)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13.02.11 Техническая эксплуатация и обслуживание электрического и электромеханического оборудования (по отраслям)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40.02.01 Право и организация социального обеспечения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49.02.01 Физическая культура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34.02.01 Сестринское дело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40.02.04 Юриспруденция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15.01.38 Оператор-наладчик металлообрабатывающих станков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6189409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6A88DF95-92FC-486A-8861-1DDA1A5D3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868195"/>
              </p:ext>
            </p:extLst>
          </p:nvPr>
        </p:nvGraphicFramePr>
        <p:xfrm>
          <a:off x="4521796" y="2003941"/>
          <a:ext cx="3314201" cy="40619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4201">
                  <a:extLst>
                    <a:ext uri="{9D8B030D-6E8A-4147-A177-3AD203B41FA5}">
                      <a16:colId xmlns:a16="http://schemas.microsoft.com/office/drawing/2014/main" val="2991706062"/>
                    </a:ext>
                  </a:extLst>
                </a:gridCol>
              </a:tblGrid>
              <a:tr h="253322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Информационные системы и программирование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13.02.11 Техническая эксплуатация и обслуживание электрического и электромеханического оборудования (по отраслям)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15.01.05 Сварщик (ручной и частично механизированной сварки (наплавки)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44.02.02 Преподавание в начальных классах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49.02.01 Физическая культура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13.01.10 Электромонтер по ремонту и обслуживанию электрооборудования (по отраслям)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34.02.01 Сестринское дело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40.02.04 Юриспруденция</a:t>
                      </a:r>
                    </a:p>
                  </a:txBody>
                  <a:tcPr marL="8067" marR="8067" marT="8067" marB="0" anchor="b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3247204"/>
                  </a:ext>
                </a:extLst>
              </a:tr>
            </a:tbl>
          </a:graphicData>
        </a:graphic>
      </p:graphicFrame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01FD2543-EA6B-4918-AB57-ED00E8099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757996"/>
              </p:ext>
            </p:extLst>
          </p:nvPr>
        </p:nvGraphicFramePr>
        <p:xfrm>
          <a:off x="8554841" y="2004182"/>
          <a:ext cx="3314202" cy="406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4202">
                  <a:extLst>
                    <a:ext uri="{9D8B030D-6E8A-4147-A177-3AD203B41FA5}">
                      <a16:colId xmlns:a16="http://schemas.microsoft.com/office/drawing/2014/main" val="360298818"/>
                    </a:ext>
                  </a:extLst>
                </a:gridCol>
              </a:tblGrid>
              <a:tr h="284729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09.02.07 Информационные системы и программирование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54.02.01 Дизайн (по отраслям)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49.02.01 Физическая культура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40.02.04 Юриспруденция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38.02.04 Коммерция (по отраслям)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46.02.01 Документационное обеспечение управления и архивоведение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13.02.11 Техническая эксплуатация и обслуживание электрического и электромеханического оборудования (по отраслям)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13.01.10 Электромонтер по ремонту и обслуживанию электрооборудования (по отраслям)</a:t>
                      </a:r>
                    </a:p>
                  </a:txBody>
                  <a:tcPr marL="9525" marR="9525" marT="9525" marB="0" anchor="b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8724118"/>
                  </a:ext>
                </a:extLst>
              </a:tr>
            </a:tbl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777DAB5-00E8-43EB-A0D3-EA2871262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512703-2954-4FF1-B3FD-7E2627CD9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5701901E-7DD5-470F-B49E-9552D342B883}"/>
              </a:ext>
            </a:extLst>
          </p:cNvPr>
          <p:cNvSpPr txBox="1">
            <a:spLocks/>
          </p:cNvSpPr>
          <p:nvPr/>
        </p:nvSpPr>
        <p:spPr bwMode="auto">
          <a:xfrm>
            <a:off x="3907970" y="27657"/>
            <a:ext cx="542761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1.4 Мнение выпускников о трудоустройстве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275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9C7CB6-8736-4B0C-B661-CA38BD491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1530EB-7335-44BB-8E60-CBA81EED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17DBBA0-0052-4712-8241-70FDE9EC0D79}"/>
              </a:ext>
            </a:extLst>
          </p:cNvPr>
          <p:cNvSpPr txBox="1">
            <a:spLocks/>
          </p:cNvSpPr>
          <p:nvPr/>
        </p:nvSpPr>
        <p:spPr bwMode="auto">
          <a:xfrm>
            <a:off x="3072124" y="-30556"/>
            <a:ext cx="6354246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1.5 Потенциальная мобильность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1F7FB63F-2820-4306-A78A-20CCEA3465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0609193"/>
              </p:ext>
            </p:extLst>
          </p:nvPr>
        </p:nvGraphicFramePr>
        <p:xfrm>
          <a:off x="751972" y="690283"/>
          <a:ext cx="5109411" cy="5669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1C924DB-81E9-4217-A52A-064FC8DD63D1}"/>
              </a:ext>
            </a:extLst>
          </p:cNvPr>
          <p:cNvSpPr/>
          <p:nvPr/>
        </p:nvSpPr>
        <p:spPr>
          <a:xfrm>
            <a:off x="362323" y="655655"/>
            <a:ext cx="6471613" cy="5669755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27EDC347-FAE6-4B22-B530-979AB5453F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843469"/>
              </p:ext>
            </p:extLst>
          </p:nvPr>
        </p:nvGraphicFramePr>
        <p:xfrm>
          <a:off x="7023062" y="906574"/>
          <a:ext cx="4806616" cy="5449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F5651D24-D827-4CB5-A2A6-C05129140EA5}"/>
              </a:ext>
            </a:extLst>
          </p:cNvPr>
          <p:cNvSpPr/>
          <p:nvPr/>
        </p:nvSpPr>
        <p:spPr>
          <a:xfrm>
            <a:off x="7023061" y="690283"/>
            <a:ext cx="4995743" cy="5635127"/>
          </a:xfrm>
          <a:prstGeom prst="roundRect">
            <a:avLst>
              <a:gd name="adj" fmla="val 4576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авая фигурная скобка 27">
            <a:extLst>
              <a:ext uri="{FF2B5EF4-FFF2-40B4-BE49-F238E27FC236}">
                <a16:creationId xmlns:a16="http://schemas.microsoft.com/office/drawing/2014/main" id="{EDE13F9F-3BA3-4224-93E4-B5036A8296C1}"/>
              </a:ext>
            </a:extLst>
          </p:cNvPr>
          <p:cNvSpPr/>
          <p:nvPr/>
        </p:nvSpPr>
        <p:spPr>
          <a:xfrm>
            <a:off x="10108961" y="2219062"/>
            <a:ext cx="120316" cy="7780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авая фигурная скобка 28">
            <a:extLst>
              <a:ext uri="{FF2B5EF4-FFF2-40B4-BE49-F238E27FC236}">
                <a16:creationId xmlns:a16="http://schemas.microsoft.com/office/drawing/2014/main" id="{A76AE2B7-D26D-4D72-8F3A-1EFF25F0249E}"/>
              </a:ext>
            </a:extLst>
          </p:cNvPr>
          <p:cNvSpPr/>
          <p:nvPr/>
        </p:nvSpPr>
        <p:spPr>
          <a:xfrm>
            <a:off x="10106541" y="4062999"/>
            <a:ext cx="120316" cy="77804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авая фигурная скобка 29">
            <a:extLst>
              <a:ext uri="{FF2B5EF4-FFF2-40B4-BE49-F238E27FC236}">
                <a16:creationId xmlns:a16="http://schemas.microsoft.com/office/drawing/2014/main" id="{EFC27C3E-E666-4F3F-BE3B-CB66541D83B2}"/>
              </a:ext>
            </a:extLst>
          </p:cNvPr>
          <p:cNvSpPr/>
          <p:nvPr/>
        </p:nvSpPr>
        <p:spPr>
          <a:xfrm>
            <a:off x="10236091" y="2616728"/>
            <a:ext cx="168072" cy="183529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79D016-4D42-44B8-84E0-EBD7FC037552}"/>
              </a:ext>
            </a:extLst>
          </p:cNvPr>
          <p:cNvSpPr txBox="1"/>
          <p:nvPr/>
        </p:nvSpPr>
        <p:spPr>
          <a:xfrm>
            <a:off x="10379846" y="3392302"/>
            <a:ext cx="688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+29,8 %</a:t>
            </a:r>
            <a:endParaRPr lang="ru-RU" sz="11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авая фигурная скобка 31">
            <a:extLst>
              <a:ext uri="{FF2B5EF4-FFF2-40B4-BE49-F238E27FC236}">
                <a16:creationId xmlns:a16="http://schemas.microsoft.com/office/drawing/2014/main" id="{EF078AA8-5B2A-434C-9266-028245486191}"/>
              </a:ext>
            </a:extLst>
          </p:cNvPr>
          <p:cNvSpPr/>
          <p:nvPr/>
        </p:nvSpPr>
        <p:spPr>
          <a:xfrm>
            <a:off x="10941654" y="1519224"/>
            <a:ext cx="175266" cy="2015149"/>
          </a:xfrm>
          <a:prstGeom prst="rightBrace">
            <a:avLst>
              <a:gd name="adj1" fmla="val 0"/>
              <a:gd name="adj2" fmla="val 5079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B9646B-64D3-4522-AA62-541C2D8439D4}"/>
              </a:ext>
            </a:extLst>
          </p:cNvPr>
          <p:cNvSpPr txBox="1"/>
          <p:nvPr/>
        </p:nvSpPr>
        <p:spPr>
          <a:xfrm>
            <a:off x="11067475" y="2404351"/>
            <a:ext cx="1061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≈63,6 % </a:t>
            </a:r>
          </a:p>
          <a:p>
            <a:r>
              <a:rPr lang="ru-RU" sz="1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будущих</a:t>
            </a:r>
          </a:p>
          <a:p>
            <a:r>
              <a:rPr lang="ru-RU" sz="1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занятых </a:t>
            </a:r>
          </a:p>
          <a:p>
            <a:r>
              <a:rPr lang="ru-RU" sz="1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</a:t>
            </a:r>
          </a:p>
        </p:txBody>
      </p:sp>
    </p:spTree>
    <p:extLst>
      <p:ext uri="{BB962C8B-B14F-4D97-AF65-F5344CB8AC3E}">
        <p14:creationId xmlns:p14="http://schemas.microsoft.com/office/powerpoint/2010/main" val="149195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214D020-BAEF-4D79-AE10-6A1373266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260390-192F-48D6-B39E-950478A0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3FBC71D-6F64-4A3A-B56E-B12D1B470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052209"/>
              </p:ext>
            </p:extLst>
          </p:nvPr>
        </p:nvGraphicFramePr>
        <p:xfrm>
          <a:off x="338805" y="846560"/>
          <a:ext cx="6584509" cy="54726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2272">
                  <a:extLst>
                    <a:ext uri="{9D8B030D-6E8A-4147-A177-3AD203B41FA5}">
                      <a16:colId xmlns:a16="http://schemas.microsoft.com/office/drawing/2014/main" val="3280837463"/>
                    </a:ext>
                  </a:extLst>
                </a:gridCol>
                <a:gridCol w="560131">
                  <a:extLst>
                    <a:ext uri="{9D8B030D-6E8A-4147-A177-3AD203B41FA5}">
                      <a16:colId xmlns:a16="http://schemas.microsoft.com/office/drawing/2014/main" val="1822670820"/>
                    </a:ext>
                  </a:extLst>
                </a:gridCol>
                <a:gridCol w="1525278">
                  <a:extLst>
                    <a:ext uri="{9D8B030D-6E8A-4147-A177-3AD203B41FA5}">
                      <a16:colId xmlns:a16="http://schemas.microsoft.com/office/drawing/2014/main" val="3394816006"/>
                    </a:ext>
                  </a:extLst>
                </a:gridCol>
                <a:gridCol w="594600">
                  <a:extLst>
                    <a:ext uri="{9D8B030D-6E8A-4147-A177-3AD203B41FA5}">
                      <a16:colId xmlns:a16="http://schemas.microsoft.com/office/drawing/2014/main" val="1550740267"/>
                    </a:ext>
                  </a:extLst>
                </a:gridCol>
                <a:gridCol w="1373459">
                  <a:extLst>
                    <a:ext uri="{9D8B030D-6E8A-4147-A177-3AD203B41FA5}">
                      <a16:colId xmlns:a16="http://schemas.microsoft.com/office/drawing/2014/main" val="4208676694"/>
                    </a:ext>
                  </a:extLst>
                </a:gridCol>
                <a:gridCol w="918769">
                  <a:extLst>
                    <a:ext uri="{9D8B030D-6E8A-4147-A177-3AD203B41FA5}">
                      <a16:colId xmlns:a16="http://schemas.microsoft.com/office/drawing/2014/main" val="3706541341"/>
                    </a:ext>
                  </a:extLst>
                </a:gridCol>
              </a:tblGrid>
              <a:tr h="3413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Проживание</a:t>
                      </a: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Работа</a:t>
                      </a: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Обучение в ВУЗе, ДПО</a:t>
                      </a: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252695"/>
                  </a:ext>
                </a:extLst>
              </a:tr>
              <a:tr h="325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Екатеринбург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Екатеринбург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Екатеринбург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611593"/>
                  </a:ext>
                </a:extLst>
              </a:tr>
              <a:tr h="487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Нижний Тагил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Нижний Тагил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Санкт‑Петербург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823559"/>
                  </a:ext>
                </a:extLst>
              </a:tr>
              <a:tr h="1625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Каменск‑Уральский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061548"/>
                  </a:ext>
                </a:extLst>
              </a:tr>
              <a:tr h="487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Каменск‑Уральский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Нижний Тагил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17012"/>
                  </a:ext>
                </a:extLst>
              </a:tr>
              <a:tr h="487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Новоуральск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Тюмень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Тюмень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99537"/>
                  </a:ext>
                </a:extLst>
              </a:tr>
              <a:tr h="3015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Первоуральск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Санкт‑Петербург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Казань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480847"/>
                  </a:ext>
                </a:extLst>
              </a:tr>
              <a:tr h="2786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Ирбит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Челябинск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059404"/>
                  </a:ext>
                </a:extLst>
              </a:tr>
              <a:tr h="325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Верхняя Пышма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Первоуральск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Пермь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352745"/>
                  </a:ext>
                </a:extLst>
              </a:tr>
              <a:tr h="325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Верхняя Салда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Ирбит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Каменск‑Уральский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318195"/>
                  </a:ext>
                </a:extLst>
              </a:tr>
              <a:tr h="325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Полевской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Новоуральск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Новосибирск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715034"/>
                  </a:ext>
                </a:extLst>
              </a:tr>
              <a:tr h="487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Ревда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Верхняя Пышма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Первоуральск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455919"/>
                  </a:ext>
                </a:extLst>
              </a:tr>
              <a:tr h="325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Камышлов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Красноуфимск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Верхняя Пышма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164755"/>
                  </a:ext>
                </a:extLst>
              </a:tr>
              <a:tr h="1625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Лесной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Лесной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Ирбит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031714"/>
                  </a:ext>
                </a:extLst>
              </a:tr>
              <a:tr h="325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Алапаевск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Верхняя Салда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Шадринск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95563"/>
                  </a:ext>
                </a:extLst>
              </a:tr>
              <a:tr h="325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Красноуфимск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Камышлов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Уфа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73" marR="6573" marT="6573" marB="0" anchor="ctr">
                    <a:lnL w="12700" cmpd="sng">
                      <a:noFill/>
                      <a:prstDash val="soli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082782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F55ED1B-55DA-4035-806C-723F6A160D83}"/>
              </a:ext>
            </a:extLst>
          </p:cNvPr>
          <p:cNvSpPr txBox="1">
            <a:spLocks/>
          </p:cNvSpPr>
          <p:nvPr/>
        </p:nvSpPr>
        <p:spPr>
          <a:xfrm>
            <a:off x="840223" y="459360"/>
            <a:ext cx="8007452" cy="4908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Образовательная и карьерная мобильность выпускников, ТОП-15 городов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18B1FEF-A9F8-47CA-92D9-A88B8C204229}"/>
              </a:ext>
            </a:extLst>
          </p:cNvPr>
          <p:cNvSpPr txBox="1">
            <a:spLocks/>
          </p:cNvSpPr>
          <p:nvPr/>
        </p:nvSpPr>
        <p:spPr bwMode="auto">
          <a:xfrm>
            <a:off x="7136114" y="1176571"/>
            <a:ext cx="1128995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25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92,5</a:t>
            </a:r>
            <a:r>
              <a:rPr 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4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4CF80AAF-F61F-4F34-9E60-C2540DFE6A61}"/>
              </a:ext>
            </a:extLst>
          </p:cNvPr>
          <p:cNvSpPr txBox="1">
            <a:spLocks/>
          </p:cNvSpPr>
          <p:nvPr/>
        </p:nvSpPr>
        <p:spPr bwMode="auto">
          <a:xfrm>
            <a:off x="8265111" y="1238047"/>
            <a:ext cx="2462915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намерены работать в Свердловской области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CD9EAFA-2C0D-49B8-89B9-690DE886CABA}"/>
              </a:ext>
            </a:extLst>
          </p:cNvPr>
          <p:cNvSpPr txBox="1">
            <a:spLocks/>
          </p:cNvSpPr>
          <p:nvPr/>
        </p:nvSpPr>
        <p:spPr bwMode="auto">
          <a:xfrm>
            <a:off x="7136114" y="1920042"/>
            <a:ext cx="1128995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25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25,7</a:t>
            </a:r>
            <a:r>
              <a:rPr 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4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865E1B58-D3DB-46D9-A396-A0044B7B4720}"/>
              </a:ext>
            </a:extLst>
          </p:cNvPr>
          <p:cNvSpPr txBox="1">
            <a:spLocks/>
          </p:cNvSpPr>
          <p:nvPr/>
        </p:nvSpPr>
        <p:spPr bwMode="auto">
          <a:xfrm>
            <a:off x="8265109" y="1988713"/>
            <a:ext cx="3009530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намерены переехать на работу в Екатеринбург из городов области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E249893-F9D9-4916-9E53-99EAB4D794EE}"/>
              </a:ext>
            </a:extLst>
          </p:cNvPr>
          <p:cNvSpPr txBox="1">
            <a:spLocks/>
          </p:cNvSpPr>
          <p:nvPr/>
        </p:nvSpPr>
        <p:spPr bwMode="auto">
          <a:xfrm>
            <a:off x="7136114" y="2670708"/>
            <a:ext cx="1128995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75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r>
              <a:rPr lang="en-US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40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4675D1ED-9B69-42DE-B9CD-B5F9E2B402B5}"/>
              </a:ext>
            </a:extLst>
          </p:cNvPr>
          <p:cNvSpPr txBox="1">
            <a:spLocks/>
          </p:cNvSpPr>
          <p:nvPr/>
        </p:nvSpPr>
        <p:spPr bwMode="auto">
          <a:xfrm>
            <a:off x="8255492" y="2674364"/>
            <a:ext cx="2743200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намерены переехать в крупные города за пределами региона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2E4848B-332A-4A6F-824C-3061C0A453FB}"/>
              </a:ext>
            </a:extLst>
          </p:cNvPr>
          <p:cNvSpPr txBox="1">
            <a:spLocks/>
          </p:cNvSpPr>
          <p:nvPr/>
        </p:nvSpPr>
        <p:spPr bwMode="auto">
          <a:xfrm>
            <a:off x="7136114" y="3360015"/>
            <a:ext cx="1128995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25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27,2</a:t>
            </a:r>
            <a:r>
              <a:rPr 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4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F1BCF3C7-2E6D-483C-AFA1-EFB6AE04B758}"/>
              </a:ext>
            </a:extLst>
          </p:cNvPr>
          <p:cNvSpPr txBox="1">
            <a:spLocks/>
          </p:cNvSpPr>
          <p:nvPr/>
        </p:nvSpPr>
        <p:spPr bwMode="auto">
          <a:xfrm>
            <a:off x="7136114" y="4839532"/>
            <a:ext cx="1128995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75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  <a:r>
              <a:rPr lang="en-US" sz="4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40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2AB18922-44C2-4887-AEE5-86D6708DC864}"/>
              </a:ext>
            </a:extLst>
          </p:cNvPr>
          <p:cNvSpPr txBox="1">
            <a:spLocks/>
          </p:cNvSpPr>
          <p:nvPr/>
        </p:nvSpPr>
        <p:spPr bwMode="auto">
          <a:xfrm>
            <a:off x="8265109" y="3421374"/>
            <a:ext cx="1970844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намерены учиться в регионе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43EF37EE-2122-4BE2-B252-FD93E46AC60D}"/>
              </a:ext>
            </a:extLst>
          </p:cNvPr>
          <p:cNvSpPr txBox="1">
            <a:spLocks/>
          </p:cNvSpPr>
          <p:nvPr/>
        </p:nvSpPr>
        <p:spPr bwMode="auto">
          <a:xfrm>
            <a:off x="8255492" y="4888862"/>
            <a:ext cx="3160452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намерены переехать для учёбы в крупные города за пределами региона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766E62AF-91AB-41DB-9E66-B5B7A502B7FB}"/>
              </a:ext>
            </a:extLst>
          </p:cNvPr>
          <p:cNvSpPr txBox="1">
            <a:spLocks/>
          </p:cNvSpPr>
          <p:nvPr/>
        </p:nvSpPr>
        <p:spPr bwMode="auto">
          <a:xfrm>
            <a:off x="7136114" y="4070274"/>
            <a:ext cx="1128995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25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22,9</a:t>
            </a:r>
            <a:r>
              <a:rPr 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4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AB46213C-F3A9-4E29-994F-BBBFDE6A6474}"/>
              </a:ext>
            </a:extLst>
          </p:cNvPr>
          <p:cNvSpPr txBox="1">
            <a:spLocks/>
          </p:cNvSpPr>
          <p:nvPr/>
        </p:nvSpPr>
        <p:spPr bwMode="auto">
          <a:xfrm>
            <a:off x="8255492" y="4168384"/>
            <a:ext cx="1970844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намерены учиться в Екатеринбурге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8A109568-99B4-4E28-83DD-40FD60FF7B03}"/>
              </a:ext>
            </a:extLst>
          </p:cNvPr>
          <p:cNvSpPr/>
          <p:nvPr/>
        </p:nvSpPr>
        <p:spPr>
          <a:xfrm>
            <a:off x="192025" y="538801"/>
            <a:ext cx="6835792" cy="5885721"/>
          </a:xfrm>
          <a:prstGeom prst="roundRect">
            <a:avLst>
              <a:gd name="adj" fmla="val 4615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5EBA6BC-F301-4AB3-BF9E-1C8BB5C97BAB}"/>
              </a:ext>
            </a:extLst>
          </p:cNvPr>
          <p:cNvSpPr/>
          <p:nvPr/>
        </p:nvSpPr>
        <p:spPr>
          <a:xfrm>
            <a:off x="7136112" y="1214561"/>
            <a:ext cx="4665535" cy="4277165"/>
          </a:xfrm>
          <a:prstGeom prst="roundRect">
            <a:avLst>
              <a:gd name="adj" fmla="val 4615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791B2FB3-EC1C-410D-A27A-FB1B7CFF534F}"/>
              </a:ext>
            </a:extLst>
          </p:cNvPr>
          <p:cNvSpPr txBox="1">
            <a:spLocks/>
          </p:cNvSpPr>
          <p:nvPr/>
        </p:nvSpPr>
        <p:spPr bwMode="auto">
          <a:xfrm>
            <a:off x="3072124" y="-30556"/>
            <a:ext cx="6354246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1.5 Потенциальная мобильность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460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8D2AF1-1CFF-4059-B77E-50E87682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E9885B1-6BA8-4572-90E4-04D5D46A3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DD04AFA-3904-49C4-A977-1D2814F3D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769595"/>
              </p:ext>
            </p:extLst>
          </p:nvPr>
        </p:nvGraphicFramePr>
        <p:xfrm>
          <a:off x="373909" y="1005505"/>
          <a:ext cx="10046541" cy="2423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6811">
                  <a:extLst>
                    <a:ext uri="{9D8B030D-6E8A-4147-A177-3AD203B41FA5}">
                      <a16:colId xmlns:a16="http://schemas.microsoft.com/office/drawing/2014/main" val="18194058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47495332"/>
                    </a:ext>
                  </a:extLst>
                </a:gridCol>
                <a:gridCol w="1428206">
                  <a:extLst>
                    <a:ext uri="{9D8B030D-6E8A-4147-A177-3AD203B41FA5}">
                      <a16:colId xmlns:a16="http://schemas.microsoft.com/office/drawing/2014/main" val="2102278220"/>
                    </a:ext>
                  </a:extLst>
                </a:gridCol>
                <a:gridCol w="1454331">
                  <a:extLst>
                    <a:ext uri="{9D8B030D-6E8A-4147-A177-3AD203B41FA5}">
                      <a16:colId xmlns:a16="http://schemas.microsoft.com/office/drawing/2014/main" val="3287913196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2065475142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val="1833043313"/>
                    </a:ext>
                  </a:extLst>
                </a:gridCol>
                <a:gridCol w="966652">
                  <a:extLst>
                    <a:ext uri="{9D8B030D-6E8A-4147-A177-3AD203B41FA5}">
                      <a16:colId xmlns:a16="http://schemas.microsoft.com/office/drawing/2014/main" val="3259902886"/>
                    </a:ext>
                  </a:extLst>
                </a:gridCol>
                <a:gridCol w="867147">
                  <a:extLst>
                    <a:ext uri="{9D8B030D-6E8A-4147-A177-3AD203B41FA5}">
                      <a16:colId xmlns:a16="http://schemas.microsoft.com/office/drawing/2014/main" val="333266023"/>
                    </a:ext>
                  </a:extLst>
                </a:gridCol>
              </a:tblGrid>
              <a:tr h="48900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Высказывание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Трудоустроиться на полный рабочий день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Трудоустроиться на неполный рабочий день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Работать по проекту, на фрилансе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 предпринимателем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 самозанятым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Заниматься подработкой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работать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995133"/>
                  </a:ext>
                </a:extLst>
              </a:tr>
              <a:tr h="322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такой статус сейчас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47628"/>
                  </a:ext>
                </a:extLst>
              </a:tr>
              <a:tr h="3308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Хочу такой статус получить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b="1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977739"/>
                  </a:ext>
                </a:extLst>
              </a:tr>
              <a:tr h="2525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 такой статус раньше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44877"/>
                  </a:ext>
                </a:extLst>
              </a:tr>
              <a:tr h="2912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хочу такого статуса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32,9</a:t>
                      </a:r>
                      <a:endParaRPr lang="ru-RU" b="1" dirty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29,6</a:t>
                      </a:r>
                      <a:endParaRPr lang="ru-RU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822353"/>
                  </a:ext>
                </a:extLst>
              </a:tr>
              <a:tr h="448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Затрудняюсь ответить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665922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E239D4A-A7D7-4F3F-BF78-0C9F89A1B825}"/>
              </a:ext>
            </a:extLst>
          </p:cNvPr>
          <p:cNvSpPr txBox="1">
            <a:spLocks/>
          </p:cNvSpPr>
          <p:nvPr/>
        </p:nvSpPr>
        <p:spPr>
          <a:xfrm>
            <a:off x="373909" y="3438675"/>
            <a:ext cx="6218480" cy="6453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Планируют поступить в ВУЗ, % от ответивших (11,8 %)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990558E-BE04-406B-8F7C-3A4F34DA3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7189"/>
              </p:ext>
            </p:extLst>
          </p:nvPr>
        </p:nvGraphicFramePr>
        <p:xfrm>
          <a:off x="373909" y="4172796"/>
          <a:ext cx="5210250" cy="20124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1347">
                  <a:extLst>
                    <a:ext uri="{9D8B030D-6E8A-4147-A177-3AD203B41FA5}">
                      <a16:colId xmlns:a16="http://schemas.microsoft.com/office/drawing/2014/main" val="2770328771"/>
                    </a:ext>
                  </a:extLst>
                </a:gridCol>
                <a:gridCol w="1018903">
                  <a:extLst>
                    <a:ext uri="{9D8B030D-6E8A-4147-A177-3AD203B41FA5}">
                      <a16:colId xmlns:a16="http://schemas.microsoft.com/office/drawing/2014/main" val="50401102"/>
                    </a:ext>
                  </a:extLst>
                </a:gridCol>
              </a:tblGrid>
              <a:tr h="42435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Университет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787486"/>
                  </a:ext>
                </a:extLst>
              </a:tr>
              <a:tr h="316652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Уральский федеральный университет им. Б. Н. Ельцина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  <a:endParaRPr lang="ru-RU" sz="1600" b="1" dirty="0">
                        <a:solidFill>
                          <a:schemeClr val="accent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807238"/>
                  </a:ext>
                </a:extLst>
              </a:tr>
              <a:tr h="310305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Уральский государственный экономический университет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060058"/>
                  </a:ext>
                </a:extLst>
              </a:tr>
              <a:tr h="321376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Уральский государственный медицинский университет 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19063"/>
                  </a:ext>
                </a:extLst>
              </a:tr>
              <a:tr h="352388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Уральский государственный педагогический университет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3,17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370510"/>
                  </a:ext>
                </a:extLst>
              </a:tr>
              <a:tr h="287382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Уральский государственный университет путей сообщения 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2,18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381044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C20B341C-3207-488A-992A-FCB0B5DE8F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996185"/>
              </p:ext>
            </p:extLst>
          </p:nvPr>
        </p:nvGraphicFramePr>
        <p:xfrm>
          <a:off x="6940731" y="4172796"/>
          <a:ext cx="4963886" cy="2113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C1890A8-9425-40C6-9449-9D85CB2B60D5}"/>
              </a:ext>
            </a:extLst>
          </p:cNvPr>
          <p:cNvSpPr txBox="1">
            <a:spLocks/>
          </p:cNvSpPr>
          <p:nvPr/>
        </p:nvSpPr>
        <p:spPr>
          <a:xfrm>
            <a:off x="7058576" y="3425987"/>
            <a:ext cx="4149356" cy="7434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 получили положительное решение призывной комиссии?, %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ответивших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(4,4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%)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8A13B80-BFF7-4F4D-93B6-96C5CA1EEB77}"/>
              </a:ext>
            </a:extLst>
          </p:cNvPr>
          <p:cNvSpPr txBox="1">
            <a:spLocks/>
          </p:cNvSpPr>
          <p:nvPr/>
        </p:nvSpPr>
        <p:spPr>
          <a:xfrm>
            <a:off x="1902158" y="508312"/>
            <a:ext cx="7364002" cy="6453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Предыдущий, желаемый и реальный рабочий статус выпускников, % от опрошенных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A80F077-B36E-4C09-A63A-61AD3BBF6F7C}"/>
              </a:ext>
            </a:extLst>
          </p:cNvPr>
          <p:cNvSpPr txBox="1">
            <a:spLocks/>
          </p:cNvSpPr>
          <p:nvPr/>
        </p:nvSpPr>
        <p:spPr bwMode="auto">
          <a:xfrm>
            <a:off x="3072124" y="-30556"/>
            <a:ext cx="6354246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1.5 Потенциальная мобильность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223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DC34D0-50C9-4E68-92FC-6371E601C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45198A4-9F19-406F-94E3-75D3A6FA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3DD6122-3C35-4BCA-B78D-F16C423CE491}"/>
              </a:ext>
            </a:extLst>
          </p:cNvPr>
          <p:cNvSpPr txBox="1">
            <a:spLocks/>
          </p:cNvSpPr>
          <p:nvPr/>
        </p:nvSpPr>
        <p:spPr bwMode="auto">
          <a:xfrm>
            <a:off x="2832463" y="11848"/>
            <a:ext cx="7550331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1.6 Потенциальная и фактическая занятость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BF580D2-E217-4864-910C-27C6FB72EFE5}"/>
              </a:ext>
            </a:extLst>
          </p:cNvPr>
          <p:cNvSpPr/>
          <p:nvPr/>
        </p:nvSpPr>
        <p:spPr>
          <a:xfrm>
            <a:off x="192026" y="923109"/>
            <a:ext cx="4362558" cy="5341332"/>
          </a:xfrm>
          <a:prstGeom prst="roundRect">
            <a:avLst>
              <a:gd name="adj" fmla="val 4615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5140E260-1117-4F09-BDFE-E211F29FC4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3820833"/>
              </p:ext>
            </p:extLst>
          </p:nvPr>
        </p:nvGraphicFramePr>
        <p:xfrm>
          <a:off x="192025" y="511200"/>
          <a:ext cx="6648777" cy="5753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3FA6307-EACE-4CBB-9BCA-54CBBB4E7B40}"/>
              </a:ext>
            </a:extLst>
          </p:cNvPr>
          <p:cNvSpPr/>
          <p:nvPr/>
        </p:nvSpPr>
        <p:spPr>
          <a:xfrm>
            <a:off x="452846" y="923108"/>
            <a:ext cx="6380660" cy="106244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56A37B8-6DE6-482B-A9A5-BEBDE33AEF23}"/>
              </a:ext>
            </a:extLst>
          </p:cNvPr>
          <p:cNvSpPr/>
          <p:nvPr/>
        </p:nvSpPr>
        <p:spPr>
          <a:xfrm>
            <a:off x="6929847" y="991653"/>
            <a:ext cx="4635136" cy="86650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A97DB665-0ACD-4AF2-8C6D-2EBF573E53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2815949"/>
              </p:ext>
            </p:extLst>
          </p:nvPr>
        </p:nvGraphicFramePr>
        <p:xfrm>
          <a:off x="6937143" y="511200"/>
          <a:ext cx="4724181" cy="5753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:a16="http://schemas.microsoft.com/office/drawing/2014/main" id="{EB8F64F8-1B16-4FEF-B429-AD90E5942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2794" y="5945270"/>
            <a:ext cx="1469571" cy="365125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с </a:t>
            </a:r>
            <a:r>
              <a:rPr lang="ru-RU" sz="12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мультивыбором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175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F5EF6E1B-A65F-43B8-8536-2995D79A6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491" y="3429000"/>
            <a:ext cx="915830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C596A0B-1881-422E-B912-784BAF8B1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5B9EB09-A089-451B-9436-2587E022B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76B2252-E395-4C15-AD0D-1FD28A3127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4112777"/>
              </p:ext>
            </p:extLst>
          </p:nvPr>
        </p:nvGraphicFramePr>
        <p:xfrm>
          <a:off x="497491" y="391000"/>
          <a:ext cx="11346166" cy="596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5FB493D-0E2A-4640-91A3-F6558B1C4138}"/>
              </a:ext>
            </a:extLst>
          </p:cNvPr>
          <p:cNvSpPr/>
          <p:nvPr/>
        </p:nvSpPr>
        <p:spPr>
          <a:xfrm>
            <a:off x="2081349" y="818605"/>
            <a:ext cx="7574444" cy="783771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AE3686B7-16D5-4996-AF46-DD38EA9E9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6393" y="5870844"/>
            <a:ext cx="975195" cy="337099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СПО-1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EC1DFC4-9C6D-49BC-81D4-A1B78D2CC733}"/>
              </a:ext>
            </a:extLst>
          </p:cNvPr>
          <p:cNvSpPr txBox="1">
            <a:spLocks/>
          </p:cNvSpPr>
          <p:nvPr/>
        </p:nvSpPr>
        <p:spPr bwMode="auto">
          <a:xfrm>
            <a:off x="2832463" y="11848"/>
            <a:ext cx="7550331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1.6 Потенциальная и фактическая занятость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973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34853F67-813B-4DF2-B45B-5A47B53C18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8079319"/>
              </p:ext>
            </p:extLst>
          </p:nvPr>
        </p:nvGraphicFramePr>
        <p:xfrm>
          <a:off x="425988" y="623583"/>
          <a:ext cx="7107326" cy="5732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2">
            <a:extLst>
              <a:ext uri="{FF2B5EF4-FFF2-40B4-BE49-F238E27FC236}">
                <a16:creationId xmlns:a16="http://schemas.microsoft.com/office/drawing/2014/main" id="{8BA50B54-337B-4192-9B97-A87E09154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0596" y="6315530"/>
            <a:ext cx="1752084" cy="365125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Росстата за 202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5231CC50-CBC4-4095-9766-B4903B1DF0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819676"/>
              </p:ext>
            </p:extLst>
          </p:nvPr>
        </p:nvGraphicFramePr>
        <p:xfrm>
          <a:off x="6256469" y="640861"/>
          <a:ext cx="6667213" cy="5947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6C9A1CF-A0B3-4E41-AEF0-D05488488BD0}"/>
              </a:ext>
            </a:extLst>
          </p:cNvPr>
          <p:cNvSpPr/>
          <p:nvPr/>
        </p:nvSpPr>
        <p:spPr>
          <a:xfrm>
            <a:off x="7663543" y="594718"/>
            <a:ext cx="4366423" cy="5807776"/>
          </a:xfrm>
          <a:prstGeom prst="roundRect">
            <a:avLst>
              <a:gd name="adj" fmla="val 2882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D0CD435-5BDD-4BDF-A454-420794B89572}"/>
              </a:ext>
            </a:extLst>
          </p:cNvPr>
          <p:cNvSpPr/>
          <p:nvPr/>
        </p:nvSpPr>
        <p:spPr>
          <a:xfrm>
            <a:off x="328228" y="603827"/>
            <a:ext cx="6441600" cy="5729452"/>
          </a:xfrm>
          <a:prstGeom prst="roundRect">
            <a:avLst>
              <a:gd name="adj" fmla="val 5669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6975AF8-9041-4D8B-8AF1-B544D25AD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0877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D82A2C-0F31-4A29-A443-0F133FD98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B0724F-12C2-48FA-993B-EEE1E056137C}" type="slidenum">
              <a:rPr lang="ru-RU" smtClean="0"/>
              <a:t>23</a:t>
            </a:fld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EB16F9F-23E0-4A6A-AC70-4F5DF7BA064E}"/>
              </a:ext>
            </a:extLst>
          </p:cNvPr>
          <p:cNvSpPr/>
          <p:nvPr/>
        </p:nvSpPr>
        <p:spPr>
          <a:xfrm>
            <a:off x="394204" y="1149192"/>
            <a:ext cx="6505853" cy="149787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883F2BDF-AA88-4376-8F24-2A9E8FA3FCC3}"/>
              </a:ext>
            </a:extLst>
          </p:cNvPr>
          <p:cNvSpPr txBox="1">
            <a:spLocks/>
          </p:cNvSpPr>
          <p:nvPr/>
        </p:nvSpPr>
        <p:spPr bwMode="auto">
          <a:xfrm>
            <a:off x="2832463" y="11848"/>
            <a:ext cx="7550331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1.6 Потенциальная и фактическая занятость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848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бъект 2">
            <a:extLst>
              <a:ext uri="{FF2B5EF4-FFF2-40B4-BE49-F238E27FC236}">
                <a16:creationId xmlns:a16="http://schemas.microsoft.com/office/drawing/2014/main" id="{8BA50B54-337B-4192-9B97-A87E09154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2949" y="6344187"/>
            <a:ext cx="1908422" cy="365125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Росстата за 202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EECA2C6-3D47-4DC0-8875-9B828B50F0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465279"/>
              </p:ext>
            </p:extLst>
          </p:nvPr>
        </p:nvGraphicFramePr>
        <p:xfrm>
          <a:off x="252919" y="644640"/>
          <a:ext cx="10457234" cy="5677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C353987-9636-460B-A599-EC17F8DA2451}"/>
              </a:ext>
            </a:extLst>
          </p:cNvPr>
          <p:cNvSpPr txBox="1"/>
          <p:nvPr/>
        </p:nvSpPr>
        <p:spPr>
          <a:xfrm>
            <a:off x="2704157" y="1115571"/>
            <a:ext cx="15584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ППССЗ	ППКРС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553FCC9-29ED-4F07-9584-80F9AC7E2E38}"/>
              </a:ext>
            </a:extLst>
          </p:cNvPr>
          <p:cNvSpPr/>
          <p:nvPr/>
        </p:nvSpPr>
        <p:spPr>
          <a:xfrm>
            <a:off x="79572" y="610044"/>
            <a:ext cx="9570266" cy="5711711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AAF33C-FA8A-4471-B90F-3C6903C2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5E9614-2DE9-4963-8845-0C117F38C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A1C48618-9EDE-43D4-93DB-A26E9F722896}"/>
              </a:ext>
            </a:extLst>
          </p:cNvPr>
          <p:cNvSpPr txBox="1">
            <a:spLocks/>
          </p:cNvSpPr>
          <p:nvPr/>
        </p:nvSpPr>
        <p:spPr bwMode="auto">
          <a:xfrm>
            <a:off x="2832463" y="11848"/>
            <a:ext cx="7550331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1.6 Потенциальная и фактическая занятость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372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бъект 2">
            <a:extLst>
              <a:ext uri="{FF2B5EF4-FFF2-40B4-BE49-F238E27FC236}">
                <a16:creationId xmlns:a16="http://schemas.microsoft.com/office/drawing/2014/main" id="{8BA50B54-337B-4192-9B97-A87E09154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2017" y="6356350"/>
            <a:ext cx="1859869" cy="365125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Росстата за 202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EECA2C6-3D47-4DC0-8875-9B828B50F0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9609526"/>
              </p:ext>
            </p:extLst>
          </p:nvPr>
        </p:nvGraphicFramePr>
        <p:xfrm>
          <a:off x="0" y="514679"/>
          <a:ext cx="6760724" cy="5818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EECA2C6-3D47-4DC0-8875-9B828B50F0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252011"/>
              </p:ext>
            </p:extLst>
          </p:nvPr>
        </p:nvGraphicFramePr>
        <p:xfrm>
          <a:off x="6926094" y="514678"/>
          <a:ext cx="5040163" cy="5818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96AD3B1-E1F1-4DEE-B804-67565320EAF3}"/>
              </a:ext>
            </a:extLst>
          </p:cNvPr>
          <p:cNvSpPr/>
          <p:nvPr/>
        </p:nvSpPr>
        <p:spPr>
          <a:xfrm>
            <a:off x="7023887" y="610722"/>
            <a:ext cx="5006079" cy="5807776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7078389-F0E4-4B7B-BDB2-8E1D13D6EFCC}"/>
              </a:ext>
            </a:extLst>
          </p:cNvPr>
          <p:cNvSpPr/>
          <p:nvPr/>
        </p:nvSpPr>
        <p:spPr>
          <a:xfrm>
            <a:off x="64736" y="610722"/>
            <a:ext cx="6695989" cy="5807776"/>
          </a:xfrm>
          <a:prstGeom prst="roundRect">
            <a:avLst>
              <a:gd name="adj" fmla="val 8068"/>
            </a:avLst>
          </a:prstGeom>
          <a:noFill/>
          <a:ln>
            <a:solidFill>
              <a:srgbClr val="B4A6BE">
                <a:alpha val="54902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9877E4-368D-4F27-BF71-004609FF8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095C09-FAA4-435B-8C19-3014A394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1CBADD0-BB72-4858-B032-289926E2B6F9}"/>
              </a:ext>
            </a:extLst>
          </p:cNvPr>
          <p:cNvSpPr txBox="1">
            <a:spLocks/>
          </p:cNvSpPr>
          <p:nvPr/>
        </p:nvSpPr>
        <p:spPr bwMode="auto">
          <a:xfrm>
            <a:off x="2832463" y="11848"/>
            <a:ext cx="7550331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1.6 Потенциальная и фактическая занятость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055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2AB446-47E8-4111-B770-7E60EBD13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271" y="693411"/>
            <a:ext cx="6305077" cy="1242873"/>
          </a:xfrm>
        </p:spPr>
        <p:txBody>
          <a:bodyPr>
            <a:noAutofit/>
          </a:bodyPr>
          <a:lstStyle/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Социологическое исследование председателей ГЭК и представителей работодателей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72336E6-B40E-462F-9978-7E1EEBE101E4}"/>
              </a:ext>
            </a:extLst>
          </p:cNvPr>
          <p:cNvSpPr/>
          <p:nvPr/>
        </p:nvSpPr>
        <p:spPr>
          <a:xfrm>
            <a:off x="280042" y="3429000"/>
            <a:ext cx="662235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председателей ГЭК (541 чел.) и представителей работодателей (502 чел.) в период с июня по июль 2026 г., отбор доступных случаев.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NPS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качества подготовленности выпускника и его трудовых ценностей.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D9699292-52A6-417A-B725-726DB9C13047}"/>
              </a:ext>
            </a:extLst>
          </p:cNvPr>
          <p:cNvSpPr txBox="1">
            <a:spLocks/>
          </p:cNvSpPr>
          <p:nvPr/>
        </p:nvSpPr>
        <p:spPr>
          <a:xfrm>
            <a:off x="280042" y="3013502"/>
            <a:ext cx="5639777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Эмпирическая база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CF3BC42-8225-4A28-AA11-CA218D9AB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36999" y="6356349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D9B6AE-9C5D-4268-8B29-B826C3AE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4498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8D2AF1-1CFF-4059-B77E-50E87682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E9885B1-6BA8-4572-90E4-04D5D46A3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7FBA2C8-3B16-483E-BCA5-D24168FF942E}"/>
              </a:ext>
            </a:extLst>
          </p:cNvPr>
          <p:cNvSpPr txBox="1">
            <a:spLocks/>
          </p:cNvSpPr>
          <p:nvPr/>
        </p:nvSpPr>
        <p:spPr bwMode="auto">
          <a:xfrm>
            <a:off x="957943" y="66320"/>
            <a:ext cx="1123405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2.1 Мнения председателей ГЭК и представителей работодателей о подготовке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261F426B-07E4-41B4-9FCB-6D5D55C52E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7844998"/>
              </p:ext>
            </p:extLst>
          </p:nvPr>
        </p:nvGraphicFramePr>
        <p:xfrm>
          <a:off x="439783" y="846909"/>
          <a:ext cx="631806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F91C580F-A101-4A12-8F5A-1A98DB1504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3377881"/>
              </p:ext>
            </p:extLst>
          </p:nvPr>
        </p:nvGraphicFramePr>
        <p:xfrm>
          <a:off x="7058297" y="84690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EF4F360-F30E-4CB0-83AE-9F4D0609128D}"/>
              </a:ext>
            </a:extLst>
          </p:cNvPr>
          <p:cNvSpPr txBox="1">
            <a:spLocks/>
          </p:cNvSpPr>
          <p:nvPr/>
        </p:nvSpPr>
        <p:spPr>
          <a:xfrm>
            <a:off x="3389251" y="487721"/>
            <a:ext cx="6218480" cy="6453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Соответствие подготовки требованиям экзамена, % от опрошенных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261DF458-1704-4F1E-92F8-70838C523A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191161"/>
              </p:ext>
            </p:extLst>
          </p:nvPr>
        </p:nvGraphicFramePr>
        <p:xfrm>
          <a:off x="439783" y="3663165"/>
          <a:ext cx="631806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BE3CDB6-D65D-4C86-9958-27DEF3C1D645}"/>
              </a:ext>
            </a:extLst>
          </p:cNvPr>
          <p:cNvSpPr txBox="1">
            <a:spLocks/>
          </p:cNvSpPr>
          <p:nvPr/>
        </p:nvSpPr>
        <p:spPr>
          <a:xfrm>
            <a:off x="3389251" y="3303977"/>
            <a:ext cx="7540006" cy="6453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Соответствие подготовки выполнению профессиональных задач, % от опрошенных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434EAE91-0FFA-42FD-81BC-3D22870F76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9627848"/>
              </p:ext>
            </p:extLst>
          </p:nvPr>
        </p:nvGraphicFramePr>
        <p:xfrm>
          <a:off x="6945085" y="3795712"/>
          <a:ext cx="4889863" cy="2560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30FCB3B-5AD6-40AB-B8EF-8D72C4F7AE11}"/>
              </a:ext>
            </a:extLst>
          </p:cNvPr>
          <p:cNvSpPr/>
          <p:nvPr/>
        </p:nvSpPr>
        <p:spPr>
          <a:xfrm>
            <a:off x="7058297" y="4310744"/>
            <a:ext cx="4776651" cy="36512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344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7F3DE777-A3DC-48DF-B8B0-6D3B5BBD5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656" y="23694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F66F62F-ACFE-45F6-89CB-E3BB402D4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336" y="3545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FCED351-F37A-4EA5-BFAB-233890DC3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357217"/>
              </p:ext>
            </p:extLst>
          </p:nvPr>
        </p:nvGraphicFramePr>
        <p:xfrm>
          <a:off x="384872" y="3671484"/>
          <a:ext cx="5450021" cy="2924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8915">
                  <a:extLst>
                    <a:ext uri="{9D8B030D-6E8A-4147-A177-3AD203B41FA5}">
                      <a16:colId xmlns:a16="http://schemas.microsoft.com/office/drawing/2014/main" val="3160737413"/>
                    </a:ext>
                  </a:extLst>
                </a:gridCol>
                <a:gridCol w="2141106">
                  <a:extLst>
                    <a:ext uri="{9D8B030D-6E8A-4147-A177-3AD203B41FA5}">
                      <a16:colId xmlns:a16="http://schemas.microsoft.com/office/drawing/2014/main" val="1845001099"/>
                    </a:ext>
                  </a:extLst>
                </a:gridCol>
              </a:tblGrid>
              <a:tr h="49736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Наибольшая суммарная оценка работодателей в первом квартиле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273621"/>
                  </a:ext>
                </a:extLst>
              </a:tr>
              <a:tr h="52730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Новоуральский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технологический колледж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435213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Полипрофильный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техникум им. О. В. </a:t>
                      </a: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Терёшкина</a:t>
                      </a:r>
                      <a:endParaRPr lang="ru-RU" sz="10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525862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Ирбитский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мотоциклетный техникум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81893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Свердловский областной медицинский колледж Фармацевтический филиал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472877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Екатеринбургский техникум Автоматика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332862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EA1A2392-4968-4E19-91C5-11E2C6110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212486"/>
              </p:ext>
            </p:extLst>
          </p:nvPr>
        </p:nvGraphicFramePr>
        <p:xfrm>
          <a:off x="6096000" y="3662916"/>
          <a:ext cx="5674100" cy="2916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7050">
                  <a:extLst>
                    <a:ext uri="{9D8B030D-6E8A-4147-A177-3AD203B41FA5}">
                      <a16:colId xmlns:a16="http://schemas.microsoft.com/office/drawing/2014/main" val="406537984"/>
                    </a:ext>
                  </a:extLst>
                </a:gridCol>
                <a:gridCol w="2837050">
                  <a:extLst>
                    <a:ext uri="{9D8B030D-6E8A-4147-A177-3AD203B41FA5}">
                      <a16:colId xmlns:a16="http://schemas.microsoft.com/office/drawing/2014/main" val="22722209"/>
                    </a:ext>
                  </a:extLst>
                </a:gridCol>
              </a:tblGrid>
              <a:tr h="56197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Наибольшая суммарная оценка председателей ГЭК в первом квартиле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616281"/>
                  </a:ext>
                </a:extLst>
              </a:tr>
              <a:tr h="4709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Верхнесалдинский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авиаметаллургический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колледж им. А.А. Евстигнеева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982603"/>
                  </a:ext>
                </a:extLst>
              </a:tr>
              <a:tr h="4709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Асбестовский политехникум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045279"/>
                  </a:ext>
                </a:extLst>
              </a:tr>
              <a:tr h="4709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Уральский радиотехнический колледж им. А.С. Попова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037709"/>
                  </a:ext>
                </a:extLst>
              </a:tr>
              <a:tr h="4709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Ирбитский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мотоциклетный техникум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592763"/>
                  </a:ext>
                </a:extLst>
              </a:tr>
              <a:tr h="4709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Нижнетагильский горно-металлургический колледж имени Е.А. и М.Е. Черепановых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496713"/>
                  </a:ext>
                </a:extLst>
              </a:tr>
            </a:tbl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605DAF8E-C145-4222-B303-15C67483B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3586" y="6547374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6B2F053-A564-477C-ADC5-364AD465A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ACEBC0D-29B7-4849-A194-5E09BD773751}"/>
              </a:ext>
            </a:extLst>
          </p:cNvPr>
          <p:cNvSpPr txBox="1">
            <a:spLocks/>
          </p:cNvSpPr>
          <p:nvPr/>
        </p:nvSpPr>
        <p:spPr bwMode="auto">
          <a:xfrm>
            <a:off x="957943" y="66320"/>
            <a:ext cx="1123405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2.1 Мнения председателей ГЭК и представителей работодателей о подготовке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E0288CF3-B814-494F-87A0-17232424E5A8}"/>
              </a:ext>
            </a:extLst>
          </p:cNvPr>
          <p:cNvSpPr txBox="1">
            <a:spLocks/>
          </p:cNvSpPr>
          <p:nvPr/>
        </p:nvSpPr>
        <p:spPr bwMode="auto">
          <a:xfrm>
            <a:off x="1933430" y="1719392"/>
            <a:ext cx="1454238" cy="34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D01F5312-1F75-407F-88C1-C5C418EEA3D5}"/>
              </a:ext>
            </a:extLst>
          </p:cNvPr>
          <p:cNvSpPr txBox="1">
            <a:spLocks/>
          </p:cNvSpPr>
          <p:nvPr/>
        </p:nvSpPr>
        <p:spPr bwMode="auto">
          <a:xfrm>
            <a:off x="383996" y="1503432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8,07 из 10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61631AE1-6AAA-4C69-B650-4B17BC485AE5}"/>
              </a:ext>
            </a:extLst>
          </p:cNvPr>
          <p:cNvSpPr txBox="1">
            <a:spLocks/>
          </p:cNvSpPr>
          <p:nvPr/>
        </p:nvSpPr>
        <p:spPr>
          <a:xfrm>
            <a:off x="2241480" y="546773"/>
            <a:ext cx="7843046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умение выпускников применять теоретические знания в практической деятельности 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2E289DCB-18F2-4A33-8C7A-7B85DAF5D47C}"/>
              </a:ext>
            </a:extLst>
          </p:cNvPr>
          <p:cNvSpPr txBox="1">
            <a:spLocks/>
          </p:cNvSpPr>
          <p:nvPr/>
        </p:nvSpPr>
        <p:spPr>
          <a:xfrm>
            <a:off x="383996" y="1072880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Работодатели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D7169743-8CD6-473D-B091-1B1DBD1610BA}"/>
              </a:ext>
            </a:extLst>
          </p:cNvPr>
          <p:cNvSpPr txBox="1">
            <a:spLocks/>
          </p:cNvSpPr>
          <p:nvPr/>
        </p:nvSpPr>
        <p:spPr bwMode="auto">
          <a:xfrm>
            <a:off x="8441382" y="1679868"/>
            <a:ext cx="1454238" cy="34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89FBE9CC-E3D8-483C-8DAF-1103E194AFCB}"/>
              </a:ext>
            </a:extLst>
          </p:cNvPr>
          <p:cNvSpPr txBox="1">
            <a:spLocks/>
          </p:cNvSpPr>
          <p:nvPr/>
        </p:nvSpPr>
        <p:spPr bwMode="auto">
          <a:xfrm>
            <a:off x="6894758" y="1470519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8,61 из 10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82C4B654-2C5E-4785-9ACF-50B16127CB5F}"/>
              </a:ext>
            </a:extLst>
          </p:cNvPr>
          <p:cNvSpPr txBox="1">
            <a:spLocks/>
          </p:cNvSpPr>
          <p:nvPr/>
        </p:nvSpPr>
        <p:spPr>
          <a:xfrm>
            <a:off x="6894758" y="1039967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Председатели ГЭК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DD1384D5-AFA4-48FC-ABBF-4530014F16D5}"/>
              </a:ext>
            </a:extLst>
          </p:cNvPr>
          <p:cNvSpPr txBox="1">
            <a:spLocks/>
          </p:cNvSpPr>
          <p:nvPr/>
        </p:nvSpPr>
        <p:spPr>
          <a:xfrm>
            <a:off x="2817587" y="1965844"/>
            <a:ext cx="6690832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готовность выпускников к профессиональной деятельности</a:t>
            </a:r>
            <a:endParaRPr lang="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7C532E45-0EEF-4342-927E-2E9F613F9B9A}"/>
              </a:ext>
            </a:extLst>
          </p:cNvPr>
          <p:cNvSpPr txBox="1">
            <a:spLocks/>
          </p:cNvSpPr>
          <p:nvPr/>
        </p:nvSpPr>
        <p:spPr bwMode="auto">
          <a:xfrm>
            <a:off x="1933430" y="2877621"/>
            <a:ext cx="1454238" cy="34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D6BF287-DDDC-4989-A5FD-12D813281A83}"/>
              </a:ext>
            </a:extLst>
          </p:cNvPr>
          <p:cNvSpPr txBox="1">
            <a:spLocks/>
          </p:cNvSpPr>
          <p:nvPr/>
        </p:nvSpPr>
        <p:spPr bwMode="auto">
          <a:xfrm>
            <a:off x="380508" y="2676051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8,24 из 10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D848BEF2-5AF7-4B28-87C7-ABA56F350B76}"/>
              </a:ext>
            </a:extLst>
          </p:cNvPr>
          <p:cNvSpPr txBox="1">
            <a:spLocks/>
          </p:cNvSpPr>
          <p:nvPr/>
        </p:nvSpPr>
        <p:spPr>
          <a:xfrm>
            <a:off x="380508" y="2245499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Работодатели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55221804-1A96-446C-B7CC-8001F941AE82}"/>
              </a:ext>
            </a:extLst>
          </p:cNvPr>
          <p:cNvSpPr txBox="1">
            <a:spLocks/>
          </p:cNvSpPr>
          <p:nvPr/>
        </p:nvSpPr>
        <p:spPr bwMode="auto">
          <a:xfrm>
            <a:off x="8441382" y="2898297"/>
            <a:ext cx="1454238" cy="34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7467343C-083A-48C4-BAB1-4AEC3B2C4C57}"/>
              </a:ext>
            </a:extLst>
          </p:cNvPr>
          <p:cNvSpPr txBox="1">
            <a:spLocks/>
          </p:cNvSpPr>
          <p:nvPr/>
        </p:nvSpPr>
        <p:spPr bwMode="auto">
          <a:xfrm>
            <a:off x="6894758" y="2739678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8,77 из 10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17AE2F8F-F7E1-4109-B5A5-006D3C172CF6}"/>
              </a:ext>
            </a:extLst>
          </p:cNvPr>
          <p:cNvSpPr txBox="1">
            <a:spLocks/>
          </p:cNvSpPr>
          <p:nvPr/>
        </p:nvSpPr>
        <p:spPr>
          <a:xfrm>
            <a:off x="6894758" y="2309126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Председатели ГЭК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849624A3-2096-49E3-8FC9-4C79FEABD260}"/>
              </a:ext>
            </a:extLst>
          </p:cNvPr>
          <p:cNvSpPr txBox="1">
            <a:spLocks/>
          </p:cNvSpPr>
          <p:nvPr/>
        </p:nvSpPr>
        <p:spPr>
          <a:xfrm>
            <a:off x="3792114" y="3247418"/>
            <a:ext cx="6690832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образовательных организаций с недостаточной подготовкой выпускников</a:t>
            </a:r>
            <a:endParaRPr lang="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553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7F3DE777-A3DC-48DF-B8B0-6D3B5BBD5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656" y="23694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F66F62F-ACFE-45F6-89CB-E3BB402D4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336" y="3545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FCED351-F37A-4EA5-BFAB-233890DC3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060958"/>
              </p:ext>
            </p:extLst>
          </p:nvPr>
        </p:nvGraphicFramePr>
        <p:xfrm>
          <a:off x="384872" y="3671484"/>
          <a:ext cx="5450021" cy="2924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8915">
                  <a:extLst>
                    <a:ext uri="{9D8B030D-6E8A-4147-A177-3AD203B41FA5}">
                      <a16:colId xmlns:a16="http://schemas.microsoft.com/office/drawing/2014/main" val="3160737413"/>
                    </a:ext>
                  </a:extLst>
                </a:gridCol>
                <a:gridCol w="2141106">
                  <a:extLst>
                    <a:ext uri="{9D8B030D-6E8A-4147-A177-3AD203B41FA5}">
                      <a16:colId xmlns:a16="http://schemas.microsoft.com/office/drawing/2014/main" val="1845001099"/>
                    </a:ext>
                  </a:extLst>
                </a:gridCol>
              </a:tblGrid>
              <a:tr h="49736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Наибольшая суммарная оценка работодателей в первом квартиле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273621"/>
                  </a:ext>
                </a:extLst>
              </a:tr>
              <a:tr h="52730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Новоуральский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технологический колледж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435213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Полипрофильный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техникум им. О. В. </a:t>
                      </a: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Терёшкина</a:t>
                      </a:r>
                      <a:endParaRPr lang="ru-RU" sz="10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525862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Свердловский областной медицинский колледж Фармацевтический филиал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81893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Уральский радиотехнический колледж им. А.С. Попова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472877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Нижнетагильский горно-металлургический колледж имени Е.А. и М.Е. Черепановых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332862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EA1A2392-4968-4E19-91C5-11E2C6110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866105"/>
              </p:ext>
            </p:extLst>
          </p:nvPr>
        </p:nvGraphicFramePr>
        <p:xfrm>
          <a:off x="6096000" y="3679701"/>
          <a:ext cx="5674100" cy="2924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7406">
                  <a:extLst>
                    <a:ext uri="{9D8B030D-6E8A-4147-A177-3AD203B41FA5}">
                      <a16:colId xmlns:a16="http://schemas.microsoft.com/office/drawing/2014/main" val="406537984"/>
                    </a:ext>
                  </a:extLst>
                </a:gridCol>
                <a:gridCol w="3026694">
                  <a:extLst>
                    <a:ext uri="{9D8B030D-6E8A-4147-A177-3AD203B41FA5}">
                      <a16:colId xmlns:a16="http://schemas.microsoft.com/office/drawing/2014/main" val="22722209"/>
                    </a:ext>
                  </a:extLst>
                </a:gridCol>
              </a:tblGrid>
              <a:tr h="48284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Наибольшая суммарная оценка председателей ГЭК в первом квартиле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616281"/>
                  </a:ext>
                </a:extLst>
              </a:tr>
              <a:tr h="4883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Асбестовский политехникум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982603"/>
                  </a:ext>
                </a:extLst>
              </a:tr>
              <a:tr h="4883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Верхнесалдинский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авиаметаллургический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колледж им. А.А. Евстигнеева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045279"/>
                  </a:ext>
                </a:extLst>
              </a:tr>
              <a:tr h="4883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Уральский колледж бизнеса, управления и технологии красоты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037709"/>
                  </a:ext>
                </a:extLst>
              </a:tr>
              <a:tr h="4883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Уральский радиотехнический колледж им. А.С. Попова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592763"/>
                  </a:ext>
                </a:extLst>
              </a:tr>
              <a:tr h="4883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Алапаевский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многопрофильный техникум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496713"/>
                  </a:ext>
                </a:extLst>
              </a:tr>
            </a:tbl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605DAF8E-C145-4222-B303-15C67483B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3586" y="6547374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6B2F053-A564-477C-ADC5-364AD465A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ACEBC0D-29B7-4849-A194-5E09BD773751}"/>
              </a:ext>
            </a:extLst>
          </p:cNvPr>
          <p:cNvSpPr txBox="1">
            <a:spLocks/>
          </p:cNvSpPr>
          <p:nvPr/>
        </p:nvSpPr>
        <p:spPr bwMode="auto">
          <a:xfrm>
            <a:off x="957943" y="66320"/>
            <a:ext cx="1123405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2.1 Мнения председателей ГЭК и представителей работодателей о подготовке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E0288CF3-B814-494F-87A0-17232424E5A8}"/>
              </a:ext>
            </a:extLst>
          </p:cNvPr>
          <p:cNvSpPr txBox="1">
            <a:spLocks/>
          </p:cNvSpPr>
          <p:nvPr/>
        </p:nvSpPr>
        <p:spPr bwMode="auto">
          <a:xfrm>
            <a:off x="1953258" y="1696574"/>
            <a:ext cx="1454238" cy="34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D01F5312-1F75-407F-88C1-C5C418EEA3D5}"/>
              </a:ext>
            </a:extLst>
          </p:cNvPr>
          <p:cNvSpPr txBox="1">
            <a:spLocks/>
          </p:cNvSpPr>
          <p:nvPr/>
        </p:nvSpPr>
        <p:spPr bwMode="auto">
          <a:xfrm>
            <a:off x="383996" y="1503432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7,99 из 10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61631AE1-6AAA-4C69-B650-4B17BC485AE5}"/>
              </a:ext>
            </a:extLst>
          </p:cNvPr>
          <p:cNvSpPr txBox="1">
            <a:spLocks/>
          </p:cNvSpPr>
          <p:nvPr/>
        </p:nvSpPr>
        <p:spPr>
          <a:xfrm>
            <a:off x="2526336" y="581578"/>
            <a:ext cx="8241466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проявление выпускниками такого качества: саморазвитие, повышение квалификации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2E289DCB-18F2-4A33-8C7A-7B85DAF5D47C}"/>
              </a:ext>
            </a:extLst>
          </p:cNvPr>
          <p:cNvSpPr txBox="1">
            <a:spLocks/>
          </p:cNvSpPr>
          <p:nvPr/>
        </p:nvSpPr>
        <p:spPr>
          <a:xfrm>
            <a:off x="383996" y="1072880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Работодатели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D7169743-8CD6-473D-B091-1B1DBD1610BA}"/>
              </a:ext>
            </a:extLst>
          </p:cNvPr>
          <p:cNvSpPr txBox="1">
            <a:spLocks/>
          </p:cNvSpPr>
          <p:nvPr/>
        </p:nvSpPr>
        <p:spPr bwMode="auto">
          <a:xfrm>
            <a:off x="8527962" y="1696574"/>
            <a:ext cx="1454238" cy="34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89FBE9CC-E3D8-483C-8DAF-1103E194AFCB}"/>
              </a:ext>
            </a:extLst>
          </p:cNvPr>
          <p:cNvSpPr txBox="1">
            <a:spLocks/>
          </p:cNvSpPr>
          <p:nvPr/>
        </p:nvSpPr>
        <p:spPr bwMode="auto">
          <a:xfrm>
            <a:off x="6894758" y="1470519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8,49 из 10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82C4B654-2C5E-4785-9ACF-50B16127CB5F}"/>
              </a:ext>
            </a:extLst>
          </p:cNvPr>
          <p:cNvSpPr txBox="1">
            <a:spLocks/>
          </p:cNvSpPr>
          <p:nvPr/>
        </p:nvSpPr>
        <p:spPr>
          <a:xfrm>
            <a:off x="6894758" y="1039967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Председатели ГЭК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DD1384D5-AFA4-48FC-ABBF-4530014F16D5}"/>
              </a:ext>
            </a:extLst>
          </p:cNvPr>
          <p:cNvSpPr txBox="1">
            <a:spLocks/>
          </p:cNvSpPr>
          <p:nvPr/>
        </p:nvSpPr>
        <p:spPr>
          <a:xfrm>
            <a:off x="2837131" y="1978632"/>
            <a:ext cx="7302909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проявление выпускниками такого качества: профессиональное самовоспитание</a:t>
            </a:r>
            <a:endParaRPr lang="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7C532E45-0EEF-4342-927E-2E9F613F9B9A}"/>
              </a:ext>
            </a:extLst>
          </p:cNvPr>
          <p:cNvSpPr txBox="1">
            <a:spLocks/>
          </p:cNvSpPr>
          <p:nvPr/>
        </p:nvSpPr>
        <p:spPr bwMode="auto">
          <a:xfrm>
            <a:off x="1953258" y="2872134"/>
            <a:ext cx="1454238" cy="34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D6BF287-DDDC-4989-A5FD-12D813281A83}"/>
              </a:ext>
            </a:extLst>
          </p:cNvPr>
          <p:cNvSpPr txBox="1">
            <a:spLocks/>
          </p:cNvSpPr>
          <p:nvPr/>
        </p:nvSpPr>
        <p:spPr bwMode="auto">
          <a:xfrm>
            <a:off x="380508" y="2676051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7,94 из 10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D848BEF2-5AF7-4B28-87C7-ABA56F350B76}"/>
              </a:ext>
            </a:extLst>
          </p:cNvPr>
          <p:cNvSpPr txBox="1">
            <a:spLocks/>
          </p:cNvSpPr>
          <p:nvPr/>
        </p:nvSpPr>
        <p:spPr>
          <a:xfrm>
            <a:off x="380508" y="2245499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Работодатели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55221804-1A96-446C-B7CC-8001F941AE82}"/>
              </a:ext>
            </a:extLst>
          </p:cNvPr>
          <p:cNvSpPr txBox="1">
            <a:spLocks/>
          </p:cNvSpPr>
          <p:nvPr/>
        </p:nvSpPr>
        <p:spPr bwMode="auto">
          <a:xfrm>
            <a:off x="8527962" y="2938724"/>
            <a:ext cx="1454238" cy="34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7467343C-083A-48C4-BAB1-4AEC3B2C4C57}"/>
              </a:ext>
            </a:extLst>
          </p:cNvPr>
          <p:cNvSpPr txBox="1">
            <a:spLocks/>
          </p:cNvSpPr>
          <p:nvPr/>
        </p:nvSpPr>
        <p:spPr bwMode="auto">
          <a:xfrm>
            <a:off x="6894758" y="2739678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8,44 из 10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17AE2F8F-F7E1-4109-B5A5-006D3C172CF6}"/>
              </a:ext>
            </a:extLst>
          </p:cNvPr>
          <p:cNvSpPr txBox="1">
            <a:spLocks/>
          </p:cNvSpPr>
          <p:nvPr/>
        </p:nvSpPr>
        <p:spPr>
          <a:xfrm>
            <a:off x="6894758" y="2309126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Председатели ГЭК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849624A3-2096-49E3-8FC9-4C79FEABD260}"/>
              </a:ext>
            </a:extLst>
          </p:cNvPr>
          <p:cNvSpPr txBox="1">
            <a:spLocks/>
          </p:cNvSpPr>
          <p:nvPr/>
        </p:nvSpPr>
        <p:spPr>
          <a:xfrm>
            <a:off x="3178208" y="3212862"/>
            <a:ext cx="7561686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образовательных организаций с низким квалификационным потенциалом выпускников</a:t>
            </a:r>
            <a:endParaRPr lang="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064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7F3DE777-A3DC-48DF-B8B0-6D3B5BBD5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656" y="23694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F66F62F-ACFE-45F6-89CB-E3BB402D4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336" y="3545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FCED351-F37A-4EA5-BFAB-233890DC3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897284"/>
              </p:ext>
            </p:extLst>
          </p:nvPr>
        </p:nvGraphicFramePr>
        <p:xfrm>
          <a:off x="384871" y="3427530"/>
          <a:ext cx="5450021" cy="2976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8915">
                  <a:extLst>
                    <a:ext uri="{9D8B030D-6E8A-4147-A177-3AD203B41FA5}">
                      <a16:colId xmlns:a16="http://schemas.microsoft.com/office/drawing/2014/main" val="3160737413"/>
                    </a:ext>
                  </a:extLst>
                </a:gridCol>
                <a:gridCol w="2141106">
                  <a:extLst>
                    <a:ext uri="{9D8B030D-6E8A-4147-A177-3AD203B41FA5}">
                      <a16:colId xmlns:a16="http://schemas.microsoft.com/office/drawing/2014/main" val="1845001099"/>
                    </a:ext>
                  </a:extLst>
                </a:gridCol>
              </a:tblGrid>
              <a:tr h="49736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организация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Наибольшая суммарная оценка председателей ГЭК в первом квартиле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273621"/>
                  </a:ext>
                </a:extLst>
              </a:tr>
              <a:tr h="52730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Уральский колледж бизнеса, управления и технологии красоты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435213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Верхнесалдинский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авиаметаллургический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колледж им. А.А. Евстигнеева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525862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Колледж управления и сервиса Стиль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81893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Краснотурьинский</a:t>
                      </a:r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индустриальный колледж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472877"/>
                  </a:ext>
                </a:extLst>
              </a:tr>
              <a:tr h="4750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Уральский государственный колледж имени И.И. Ползунова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332862"/>
                  </a:ext>
                </a:extLst>
              </a:tr>
            </a:tbl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605DAF8E-C145-4222-B303-15C67483B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3586" y="6547374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6B2F053-A564-477C-ADC5-364AD465A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ACEBC0D-29B7-4849-A194-5E09BD773751}"/>
              </a:ext>
            </a:extLst>
          </p:cNvPr>
          <p:cNvSpPr txBox="1">
            <a:spLocks/>
          </p:cNvSpPr>
          <p:nvPr/>
        </p:nvSpPr>
        <p:spPr bwMode="auto">
          <a:xfrm>
            <a:off x="957943" y="66320"/>
            <a:ext cx="11234057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2.1 Мнения председателей ГЭК и представителей работодателей о подготовке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61631AE1-6AAA-4C69-B650-4B17BC485AE5}"/>
              </a:ext>
            </a:extLst>
          </p:cNvPr>
          <p:cNvSpPr txBox="1">
            <a:spLocks/>
          </p:cNvSpPr>
          <p:nvPr/>
        </p:nvSpPr>
        <p:spPr>
          <a:xfrm>
            <a:off x="384871" y="851498"/>
            <a:ext cx="8241466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сложность обучения и практических занятий</a:t>
            </a:r>
            <a:endParaRPr lang="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D7169743-8CD6-473D-B091-1B1DBD1610BA}"/>
              </a:ext>
            </a:extLst>
          </p:cNvPr>
          <p:cNvSpPr txBox="1">
            <a:spLocks/>
          </p:cNvSpPr>
          <p:nvPr/>
        </p:nvSpPr>
        <p:spPr bwMode="auto">
          <a:xfrm>
            <a:off x="1953258" y="1783476"/>
            <a:ext cx="1454238" cy="33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89FBE9CC-E3D8-483C-8DAF-1103E194AFCB}"/>
              </a:ext>
            </a:extLst>
          </p:cNvPr>
          <p:cNvSpPr txBox="1">
            <a:spLocks/>
          </p:cNvSpPr>
          <p:nvPr/>
        </p:nvSpPr>
        <p:spPr bwMode="auto">
          <a:xfrm>
            <a:off x="380507" y="1551026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8,24 из 10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82C4B654-2C5E-4785-9ACF-50B16127CB5F}"/>
              </a:ext>
            </a:extLst>
          </p:cNvPr>
          <p:cNvSpPr txBox="1">
            <a:spLocks/>
          </p:cNvSpPr>
          <p:nvPr/>
        </p:nvSpPr>
        <p:spPr>
          <a:xfrm>
            <a:off x="375402" y="1206002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Председатели ГЭК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DD1384D5-AFA4-48FC-ABBF-4530014F16D5}"/>
              </a:ext>
            </a:extLst>
          </p:cNvPr>
          <p:cNvSpPr txBox="1">
            <a:spLocks/>
          </p:cNvSpPr>
          <p:nvPr/>
        </p:nvSpPr>
        <p:spPr>
          <a:xfrm>
            <a:off x="322131" y="1970566"/>
            <a:ext cx="7302909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эффективность выполненных студентами задач</a:t>
            </a:r>
            <a:endParaRPr lang="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7C532E45-0EEF-4342-927E-2E9F613F9B9A}"/>
              </a:ext>
            </a:extLst>
          </p:cNvPr>
          <p:cNvSpPr txBox="1">
            <a:spLocks/>
          </p:cNvSpPr>
          <p:nvPr/>
        </p:nvSpPr>
        <p:spPr bwMode="auto">
          <a:xfrm>
            <a:off x="1953258" y="2872134"/>
            <a:ext cx="1454238" cy="34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800" kern="1200">
                <a:solidFill>
                  <a:srgbClr val="000000"/>
                </a:solidFill>
                <a:latin typeface="Calibri"/>
              </a:defRPr>
            </a:lvl1pPr>
            <a:lvl2pPr marL="685800" lvl="1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400" kern="1200">
                <a:solidFill>
                  <a:srgbClr val="000000"/>
                </a:solidFill>
                <a:latin typeface="Calibri"/>
              </a:defRPr>
            </a:lvl2pPr>
            <a:lvl3pPr marL="1143000" lvl="2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sz="2000" kern="1200">
                <a:solidFill>
                  <a:srgbClr val="000000"/>
                </a:solidFill>
                <a:latin typeface="Calibri"/>
              </a:defRPr>
            </a:lvl3pPr>
            <a:lvl4pPr marL="1600200" lvl="3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4pPr>
            <a:lvl5pPr marL="2057400" lvl="4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lang="ru-RU" kern="1200">
                <a:solidFill>
                  <a:srgbClr val="000000"/>
                </a:solidFill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D6BF287-DDDC-4989-A5FD-12D813281A83}"/>
              </a:ext>
            </a:extLst>
          </p:cNvPr>
          <p:cNvSpPr txBox="1">
            <a:spLocks/>
          </p:cNvSpPr>
          <p:nvPr/>
        </p:nvSpPr>
        <p:spPr bwMode="auto">
          <a:xfrm>
            <a:off x="380508" y="2676051"/>
            <a:ext cx="1773001" cy="61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4000" b="1" dirty="0">
                <a:gradFill flip="none" rotWithShape="1">
                  <a:gsLst>
                    <a:gs pos="0">
                      <a:schemeClr val="accent6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8,73 из 10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D848BEF2-5AF7-4B28-87C7-ABA56F350B76}"/>
              </a:ext>
            </a:extLst>
          </p:cNvPr>
          <p:cNvSpPr txBox="1">
            <a:spLocks/>
          </p:cNvSpPr>
          <p:nvPr/>
        </p:nvSpPr>
        <p:spPr>
          <a:xfrm>
            <a:off x="375402" y="2374398"/>
            <a:ext cx="2812050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Председатели ГЭК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FD2CAEF9-9118-42D5-89C4-78FB9C521F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5630745"/>
              </p:ext>
            </p:extLst>
          </p:nvPr>
        </p:nvGraphicFramePr>
        <p:xfrm>
          <a:off x="6923314" y="685799"/>
          <a:ext cx="4982190" cy="5573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Объект 2">
            <a:extLst>
              <a:ext uri="{FF2B5EF4-FFF2-40B4-BE49-F238E27FC236}">
                <a16:creationId xmlns:a16="http://schemas.microsoft.com/office/drawing/2014/main" id="{99D50508-DE96-4AC8-A3F8-B3F6626FF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4072" y="6220992"/>
            <a:ext cx="1688833" cy="365121"/>
          </a:xfrm>
          <a:noFill/>
        </p:spPr>
        <p:txBody>
          <a:bodyPr rtlCol="0"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с </a:t>
            </a:r>
            <a:r>
              <a:rPr lang="ru-RU" sz="1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мультивыбором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2C4487CF-7D8B-4C05-8E79-23BB2B987944}"/>
              </a:ext>
            </a:extLst>
          </p:cNvPr>
          <p:cNvSpPr/>
          <p:nvPr/>
        </p:nvSpPr>
        <p:spPr>
          <a:xfrm>
            <a:off x="7080068" y="1410818"/>
            <a:ext cx="4849165" cy="1981609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266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7F3DE777-A3DC-48DF-B8B0-6D3B5BBD5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656" y="23694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F66F62F-ACFE-45F6-89CB-E3BB402D4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336" y="3545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605DAF8E-C145-4222-B303-15C67483B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3586" y="6547374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6B2F053-A564-477C-ADC5-364AD465A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ACEBC0D-29B7-4849-A194-5E09BD773751}"/>
              </a:ext>
            </a:extLst>
          </p:cNvPr>
          <p:cNvSpPr txBox="1">
            <a:spLocks/>
          </p:cNvSpPr>
          <p:nvPr/>
        </p:nvSpPr>
        <p:spPr bwMode="auto">
          <a:xfrm>
            <a:off x="556164" y="147921"/>
            <a:ext cx="11564983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2.2 Мнение представителей работодателей о взаимодействии с образовательными организациями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773FF92C-1777-4038-BFE7-4D45046873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45888"/>
              </p:ext>
            </p:extLst>
          </p:nvPr>
        </p:nvGraphicFramePr>
        <p:xfrm>
          <a:off x="7097485" y="3025311"/>
          <a:ext cx="4445725" cy="3522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E9D24EF6-D552-4698-BC47-7B047F6DB3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960338"/>
              </p:ext>
            </p:extLst>
          </p:nvPr>
        </p:nvGraphicFramePr>
        <p:xfrm>
          <a:off x="7041974" y="1019746"/>
          <a:ext cx="4572000" cy="2145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Диаграмма 35">
            <a:extLst>
              <a:ext uri="{FF2B5EF4-FFF2-40B4-BE49-F238E27FC236}">
                <a16:creationId xmlns:a16="http://schemas.microsoft.com/office/drawing/2014/main" id="{A3225FB4-FF55-4269-AD44-4C54B916B3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797123"/>
              </p:ext>
            </p:extLst>
          </p:nvPr>
        </p:nvGraphicFramePr>
        <p:xfrm>
          <a:off x="309154" y="1043872"/>
          <a:ext cx="6492240" cy="5503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Объект 2">
            <a:extLst>
              <a:ext uri="{FF2B5EF4-FFF2-40B4-BE49-F238E27FC236}">
                <a16:creationId xmlns:a16="http://schemas.microsoft.com/office/drawing/2014/main" id="{2D74F4C7-2CE9-4EB3-9B1F-AE92A29414BE}"/>
              </a:ext>
            </a:extLst>
          </p:cNvPr>
          <p:cNvSpPr txBox="1">
            <a:spLocks/>
          </p:cNvSpPr>
          <p:nvPr/>
        </p:nvSpPr>
        <p:spPr>
          <a:xfrm>
            <a:off x="1748233" y="628374"/>
            <a:ext cx="10106321" cy="4154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взаимодействия работодателей-партнёров с образовательными организациями, % от отпрошенных работодателей</a:t>
            </a:r>
            <a:endParaRPr lang="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074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8D2AF1-1CFF-4059-B77E-50E87682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Автор презентации Латышев Д. М.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E9885B1-6BA8-4572-90E4-04D5D46A3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8A13B80-BFF7-4F4D-93B6-96C5CA1EEB77}"/>
              </a:ext>
            </a:extLst>
          </p:cNvPr>
          <p:cNvSpPr txBox="1">
            <a:spLocks/>
          </p:cNvSpPr>
          <p:nvPr/>
        </p:nvSpPr>
        <p:spPr>
          <a:xfrm>
            <a:off x="1902157" y="508313"/>
            <a:ext cx="8164951" cy="406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Цели и проблемы рекрута выпускников, кадровая потребность, % от опрошенных работодателей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A80F077-B36E-4C09-A63A-61AD3BBF6F7C}"/>
              </a:ext>
            </a:extLst>
          </p:cNvPr>
          <p:cNvSpPr txBox="1">
            <a:spLocks/>
          </p:cNvSpPr>
          <p:nvPr/>
        </p:nvSpPr>
        <p:spPr bwMode="auto">
          <a:xfrm>
            <a:off x="3626600" y="-16541"/>
            <a:ext cx="7871493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2.3 Мнение работодателей о кадровой ситуации для выпускников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26F0F821-EF20-40FE-9204-8B4FBAEC35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15522"/>
              </p:ext>
            </p:extLst>
          </p:nvPr>
        </p:nvGraphicFramePr>
        <p:xfrm>
          <a:off x="6953865" y="3796553"/>
          <a:ext cx="4807394" cy="2531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974759C-6215-46BD-87FF-0AFE18D4D2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855423"/>
              </p:ext>
            </p:extLst>
          </p:nvPr>
        </p:nvGraphicFramePr>
        <p:xfrm>
          <a:off x="267456" y="815387"/>
          <a:ext cx="6514344" cy="329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A4D66A99-E265-4830-BA06-7C5344E20F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995903"/>
              </p:ext>
            </p:extLst>
          </p:nvPr>
        </p:nvGraphicFramePr>
        <p:xfrm>
          <a:off x="6893168" y="958802"/>
          <a:ext cx="4868091" cy="279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B35CFC90-C87A-460A-A5A4-BC519608C4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605448"/>
              </p:ext>
            </p:extLst>
          </p:nvPr>
        </p:nvGraphicFramePr>
        <p:xfrm>
          <a:off x="267456" y="3924301"/>
          <a:ext cx="6625712" cy="253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35848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6ABAD-42D2-4A79-AE18-9248F6626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1065" y="602596"/>
            <a:ext cx="3151245" cy="276896"/>
          </a:xfrm>
        </p:spPr>
        <p:txBody>
          <a:bodyPr/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проблемные зоны</a:t>
            </a:r>
            <a:endParaRPr lang="ru-RU" sz="18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4">
            <a:extLst>
              <a:ext uri="{FF2B5EF4-FFF2-40B4-BE49-F238E27FC236}">
                <a16:creationId xmlns:a16="http://schemas.microsoft.com/office/drawing/2014/main" id="{50975BA9-1BCD-4CCE-8960-2A7DA152E0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186884"/>
              </p:ext>
            </p:extLst>
          </p:nvPr>
        </p:nvGraphicFramePr>
        <p:xfrm>
          <a:off x="373958" y="965608"/>
          <a:ext cx="3313649" cy="2070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3649">
                  <a:extLst>
                    <a:ext uri="{9D8B030D-6E8A-4147-A177-3AD203B41FA5}">
                      <a16:colId xmlns:a16="http://schemas.microsoft.com/office/drawing/2014/main" val="1873707571"/>
                    </a:ext>
                  </a:extLst>
                </a:gridCol>
              </a:tblGrid>
              <a:tr h="27680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Работодатели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95671"/>
                  </a:ext>
                </a:extLst>
              </a:tr>
              <a:tr h="179356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Недостаточные практические умения у выпускников (28,5%);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Сложности с предоставлением консультаций специалистов (</a:t>
                      </a:r>
                      <a:r>
                        <a:rPr lang="ru-RU" sz="1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35%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Трудности с предоставлением мест для дипломной практики (</a:t>
                      </a:r>
                      <a:r>
                        <a:rPr lang="ru-RU" sz="1400" b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53%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Длительный документооборот и избыточная отчётность (</a:t>
                      </a:r>
                      <a:r>
                        <a:rPr lang="ru-RU" sz="1400" b="0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57%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978785"/>
                  </a:ext>
                </a:extLst>
              </a:tr>
            </a:tbl>
          </a:graphicData>
        </a:graphic>
      </p:graphicFrame>
      <p:graphicFrame>
        <p:nvGraphicFramePr>
          <p:cNvPr id="12" name="Объект 4">
            <a:extLst>
              <a:ext uri="{FF2B5EF4-FFF2-40B4-BE49-F238E27FC236}">
                <a16:creationId xmlns:a16="http://schemas.microsoft.com/office/drawing/2014/main" id="{50FB1932-A462-4314-A5AE-9FCF7FCC41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1681353"/>
              </p:ext>
            </p:extLst>
          </p:nvPr>
        </p:nvGraphicFramePr>
        <p:xfrm>
          <a:off x="3950063" y="965608"/>
          <a:ext cx="2973251" cy="2070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3251">
                  <a:extLst>
                    <a:ext uri="{9D8B030D-6E8A-4147-A177-3AD203B41FA5}">
                      <a16:colId xmlns:a16="http://schemas.microsoft.com/office/drawing/2014/main" val="1873707571"/>
                    </a:ext>
                  </a:extLst>
                </a:gridCol>
              </a:tblGrid>
              <a:tr h="25711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Председатели ГЭК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95671"/>
                  </a:ext>
                </a:extLst>
              </a:tr>
              <a:tr h="181325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Недостаточная практическая подготовка студентов;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Слабая мотивация студентов к обучению;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 профессиональных компетенций у преподавателей;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Недостаточный уровень школьной подготовки студентов.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978785"/>
                  </a:ext>
                </a:extLst>
              </a:tr>
            </a:tbl>
          </a:graphicData>
        </a:graphic>
      </p:graphicFrame>
      <p:graphicFrame>
        <p:nvGraphicFramePr>
          <p:cNvPr id="15" name="Объект 4">
            <a:extLst>
              <a:ext uri="{FF2B5EF4-FFF2-40B4-BE49-F238E27FC236}">
                <a16:creationId xmlns:a16="http://schemas.microsoft.com/office/drawing/2014/main" id="{FD3F4BA7-3F5C-42B5-B7AB-264B0846AC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2491064"/>
              </p:ext>
            </p:extLst>
          </p:nvPr>
        </p:nvGraphicFramePr>
        <p:xfrm>
          <a:off x="7185770" y="965608"/>
          <a:ext cx="3067703" cy="2070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67703">
                  <a:extLst>
                    <a:ext uri="{9D8B030D-6E8A-4147-A177-3AD203B41FA5}">
                      <a16:colId xmlns:a16="http://schemas.microsoft.com/office/drawing/2014/main" val="1873707571"/>
                    </a:ext>
                  </a:extLst>
                </a:gridCol>
              </a:tblGrid>
              <a:tr h="30497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Выпускники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95671"/>
                  </a:ext>
                </a:extLst>
              </a:tr>
              <a:tr h="1765392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Лёгкое и быстрое обучение;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Недостаточное техническое оснащение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спецкабинетов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устаревшее оборудование и программы;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Неорганизованность и необязательность преподавателей.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978785"/>
                  </a:ext>
                </a:extLst>
              </a:tr>
            </a:tbl>
          </a:graphicData>
        </a:graphic>
      </p:graphicFrame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D9120B-9D3B-4BA2-957A-16C9DC1FF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презентации Латышев Д. 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466BF6-14CB-41C0-AA0A-BB737C20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4B9D6-128B-4481-B743-087528BAD92F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FF7122F-CFA0-4562-92B9-000772B27663}"/>
              </a:ext>
            </a:extLst>
          </p:cNvPr>
          <p:cNvSpPr txBox="1">
            <a:spLocks/>
          </p:cNvSpPr>
          <p:nvPr/>
        </p:nvSpPr>
        <p:spPr bwMode="auto">
          <a:xfrm>
            <a:off x="5686698" y="21194"/>
            <a:ext cx="1419496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gradFill flip="none" rotWithShape="1">
                  <a:gsLst>
                    <a:gs pos="57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5"/>
                    </a:gs>
                    <a:gs pos="0">
                      <a:schemeClr val="accent5"/>
                    </a:gs>
                  </a:gsLst>
                  <a:lin ang="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sz="2000" b="1" dirty="0">
              <a:gradFill flip="none" rotWithShape="1">
                <a:gsLst>
                  <a:gs pos="57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5"/>
                  </a:gs>
                  <a:gs pos="0">
                    <a:schemeClr val="accent5"/>
                  </a:gs>
                </a:gsLst>
                <a:lin ang="0" scaled="1"/>
                <a:tileRect/>
              </a:gra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7B12B592-4C7B-447F-B0F7-4EC50006D1B9}"/>
              </a:ext>
            </a:extLst>
          </p:cNvPr>
          <p:cNvSpPr txBox="1">
            <a:spLocks/>
          </p:cNvSpPr>
          <p:nvPr/>
        </p:nvSpPr>
        <p:spPr bwMode="auto">
          <a:xfrm>
            <a:off x="5262251" y="3152104"/>
            <a:ext cx="1770017" cy="276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sz="4400" kern="1200">
                <a:solidFill>
                  <a:srgbClr val="000000"/>
                </a:solidFill>
                <a:latin typeface="Calibri Light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5pPr>
            <a:lvl6pPr marL="4572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6pPr>
            <a:lvl7pPr marL="9144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7pPr>
            <a:lvl8pPr marL="13716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8pPr>
            <a:lvl9pPr marL="1828800" algn="l" rtl="0" eaLnBrk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endParaRPr lang="ru-RU" sz="18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Объект 4">
            <a:extLst>
              <a:ext uri="{FF2B5EF4-FFF2-40B4-BE49-F238E27FC236}">
                <a16:creationId xmlns:a16="http://schemas.microsoft.com/office/drawing/2014/main" id="{FBF50D3E-50A1-4553-BBC2-48EF7865F3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8860327"/>
              </p:ext>
            </p:extLst>
          </p:nvPr>
        </p:nvGraphicFramePr>
        <p:xfrm>
          <a:off x="373958" y="3478100"/>
          <a:ext cx="3313649" cy="26553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3649">
                  <a:extLst>
                    <a:ext uri="{9D8B030D-6E8A-4147-A177-3AD203B41FA5}">
                      <a16:colId xmlns:a16="http://schemas.microsoft.com/office/drawing/2014/main" val="1873707571"/>
                    </a:ext>
                  </a:extLst>
                </a:gridCol>
              </a:tblGrid>
              <a:tr h="27291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Руководителям ОО СПО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95671"/>
                  </a:ext>
                </a:extLst>
              </a:tr>
              <a:tr h="238241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Педагогическая коррекция для студентов со слабым уровнем обучаемости;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дополнительных практических спецкурсов,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майноров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особенно тех, что связаны с освоением офисных программ;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Обновление материально-технической базы ОО СПО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программ с дуальным образованием.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978785"/>
                  </a:ext>
                </a:extLst>
              </a:tr>
            </a:tbl>
          </a:graphicData>
        </a:graphic>
      </p:graphicFrame>
      <p:graphicFrame>
        <p:nvGraphicFramePr>
          <p:cNvPr id="16" name="Объект 4">
            <a:extLst>
              <a:ext uri="{FF2B5EF4-FFF2-40B4-BE49-F238E27FC236}">
                <a16:creationId xmlns:a16="http://schemas.microsoft.com/office/drawing/2014/main" id="{C0EF4730-A62D-4356-AB94-1A6AA619EA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02265"/>
              </p:ext>
            </p:extLst>
          </p:nvPr>
        </p:nvGraphicFramePr>
        <p:xfrm>
          <a:off x="4217489" y="3472771"/>
          <a:ext cx="2634775" cy="2666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4775">
                  <a:extLst>
                    <a:ext uri="{9D8B030D-6E8A-4147-A177-3AD203B41FA5}">
                      <a16:colId xmlns:a16="http://schemas.microsoft.com/office/drawing/2014/main" val="1873707571"/>
                    </a:ext>
                  </a:extLst>
                </a:gridCol>
              </a:tblGrid>
              <a:tr h="31433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Преподавателям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95671"/>
                  </a:ext>
                </a:extLst>
              </a:tr>
              <a:tr h="2351704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Расширение исполнительского аппарата выпускников;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Расширение межпредметных связей;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Активное применение проектной деятельности;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Непрерывная профориентация на первом курсе по разным специальностям.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978785"/>
                  </a:ext>
                </a:extLst>
              </a:tr>
            </a:tbl>
          </a:graphicData>
        </a:graphic>
      </p:graphicFrame>
      <p:graphicFrame>
        <p:nvGraphicFramePr>
          <p:cNvPr id="17" name="Объект 4">
            <a:extLst>
              <a:ext uri="{FF2B5EF4-FFF2-40B4-BE49-F238E27FC236}">
                <a16:creationId xmlns:a16="http://schemas.microsoft.com/office/drawing/2014/main" id="{F52C9920-0C4B-4E61-8E63-29C59CA7D8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116642"/>
              </p:ext>
            </p:extLst>
          </p:nvPr>
        </p:nvGraphicFramePr>
        <p:xfrm>
          <a:off x="7382146" y="3475435"/>
          <a:ext cx="3175655" cy="2660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5655">
                  <a:extLst>
                    <a:ext uri="{9D8B030D-6E8A-4147-A177-3AD203B41FA5}">
                      <a16:colId xmlns:a16="http://schemas.microsoft.com/office/drawing/2014/main" val="1873707571"/>
                    </a:ext>
                  </a:extLst>
                </a:gridCol>
              </a:tblGrid>
              <a:tr h="31907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Работодателям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95671"/>
                  </a:ext>
                </a:extLst>
              </a:tr>
              <a:tr h="2341582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Углубление методического сотрудничества с ОО СПО;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Регулярные практические занятия для студентов на предприятиях по итогам освоения профильных предметов;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Совместное участие педагогов и представителей работодателей на отраслевых и научных конференциях, симпозиумах.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978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4451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13585</TotalTime>
  <Words>3170</Words>
  <Application>Microsoft Office PowerPoint</Application>
  <PresentationFormat>Широкоэкранный</PresentationFormat>
  <Paragraphs>1003</Paragraphs>
  <Slides>33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Тема Office</vt:lpstr>
      <vt:lpstr>Социологическое исследование выпускников СПО</vt:lpstr>
      <vt:lpstr>Социологическое исследование выпускников СПО</vt:lpstr>
      <vt:lpstr>1 Социологическое исследование выпускников СПО и их окружения</vt:lpstr>
      <vt:lpstr>1.1 Выпускники: профиль целевой аудитории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 Социологическое исследование председателей ГЭК и представителей работодателей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проблемные зоны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Синхронизация Профессионалитет</dc:title>
  <dc:creator>Буглак Дмитрий Викторович</dc:creator>
  <cp:lastModifiedBy>Латышев Дмитрий Михайлович</cp:lastModifiedBy>
  <cp:revision>1811</cp:revision>
  <cp:lastPrinted>2025-08-11T10:27:45Z</cp:lastPrinted>
  <dcterms:created xsi:type="dcterms:W3CDTF">2025-01-29T04:56:37Z</dcterms:created>
  <dcterms:modified xsi:type="dcterms:W3CDTF">2026-08-21T11:12:32Z</dcterms:modified>
</cp:coreProperties>
</file>