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32" r:id="rId2"/>
    <p:sldId id="1146" r:id="rId3"/>
    <p:sldId id="1188" r:id="rId4"/>
    <p:sldId id="1189" r:id="rId5"/>
    <p:sldId id="1170" r:id="rId6"/>
    <p:sldId id="1187" r:id="rId7"/>
    <p:sldId id="1175" r:id="rId8"/>
    <p:sldId id="1154" r:id="rId9"/>
    <p:sldId id="1155" r:id="rId10"/>
    <p:sldId id="1191" r:id="rId11"/>
    <p:sldId id="1192" r:id="rId12"/>
    <p:sldId id="1193" r:id="rId13"/>
    <p:sldId id="1194" r:id="rId14"/>
    <p:sldId id="1182" r:id="rId15"/>
    <p:sldId id="1190" r:id="rId16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630D4A-47D0-4421-9F6D-DD9BA91ABDA4}">
          <p14:sldIdLst>
            <p14:sldId id="832"/>
            <p14:sldId id="1146"/>
            <p14:sldId id="1188"/>
            <p14:sldId id="1189"/>
            <p14:sldId id="1170"/>
            <p14:sldId id="1187"/>
            <p14:sldId id="1175"/>
            <p14:sldId id="1154"/>
            <p14:sldId id="1155"/>
            <p14:sldId id="1191"/>
            <p14:sldId id="1192"/>
            <p14:sldId id="1193"/>
            <p14:sldId id="1194"/>
            <p14:sldId id="1182"/>
            <p14:sldId id="11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7E"/>
    <a:srgbClr val="FDC767"/>
    <a:srgbClr val="92D050"/>
    <a:srgbClr val="D16AB9"/>
    <a:srgbClr val="FCF6FB"/>
    <a:srgbClr val="7C6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4" autoAdjust="0"/>
    <p:restoredTop sz="96270" autoAdjust="0"/>
  </p:normalViewPr>
  <p:slideViewPr>
    <p:cSldViewPr snapToGrid="0">
      <p:cViewPr varScale="1">
        <p:scale>
          <a:sx n="110" d="100"/>
          <a:sy n="110" d="100"/>
        </p:scale>
        <p:origin x="438" y="126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tyshev_dm\Downloads\&#1056;&#1072;&#1073;&#1086;&#1095;&#1072;&#1103;%20&#1087;&#1072;&#1087;&#1082;&#1072;\&#1055;&#1056;&#1045;&#1047;&#1067;\&#1056;&#1072;&#1089;&#1095;&#1105;&#1090;&#1099;%20&#1087;&#1086;%20&#1073;&#1072;&#1079;&#1077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tyshev_dm\Downloads\&#1056;&#1072;&#1073;&#1086;&#1095;&#1072;&#1103;%20&#1087;&#1072;&#1087;&#1082;&#1072;\&#1054;&#1090;&#1095;&#1077;&#1090;%20&#1087;&#1086;%20&#1043;&#1048;&#1040;_29%2008%2025\&#1058;&#1072;&#1073;&#1083;&#1080;&#1094;&#1099;%20&#1089;%20&#1088;&#1086;&#1089;&#1089;&#1090;&#1072;&#1090;&#1072;%20&#1080;%20&#1089;%20&#1088;&#1072;&#1074;&#1085;&#1077;&#1085;&#1082;&#1080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8;&#1058;&#1054;&#1043;%202025\2025-07-09%20Anketa%20vypusknika%202025_&#1080;&#1089;&#1093;&#1086;&#1076;&#1085;&#1072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84800662147717"/>
          <c:y val="0"/>
          <c:w val="0.3214912612386312"/>
          <c:h val="0.945360692727019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Сводка!$B$11</c:f>
              <c:strCache>
                <c:ptCount val="1"/>
                <c:pt idx="0">
                  <c:v>Вы считаете полученную специальность востребованной?, % от опрошенных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Сводка!$A$12:$A$15</c:f>
              <c:strCache>
                <c:ptCount val="4"/>
                <c:pt idx="0">
                  <c:v>Станет востребованной в будущем</c:v>
                </c:pt>
                <c:pt idx="1">
                  <c:v>Нет</c:v>
                </c:pt>
                <c:pt idx="2">
                  <c:v>Не знаю</c:v>
                </c:pt>
                <c:pt idx="3">
                  <c:v>Да</c:v>
                </c:pt>
              </c:strCache>
            </c:strRef>
          </c:cat>
          <c:val>
            <c:numRef>
              <c:f>Сводка!$B$12:$B$15</c:f>
              <c:numCache>
                <c:formatCode>0.00%</c:formatCode>
                <c:ptCount val="4"/>
                <c:pt idx="0">
                  <c:v>2.3383148673022418E-2</c:v>
                </c:pt>
                <c:pt idx="1">
                  <c:v>3.2530275702138622E-2</c:v>
                </c:pt>
                <c:pt idx="2">
                  <c:v>5.3787683586704459E-2</c:v>
                </c:pt>
                <c:pt idx="3">
                  <c:v>0.8902988920381345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C-49C7-9F2F-AA42035CE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3831136"/>
        <c:axId val="483247040"/>
      </c:barChart>
      <c:catAx>
        <c:axId val="53383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3247040"/>
        <c:crosses val="autoZero"/>
        <c:auto val="1"/>
        <c:lblAlgn val="ctr"/>
        <c:lblOffset val="100"/>
        <c:noMultiLvlLbl val="0"/>
      </c:catAx>
      <c:valAx>
        <c:axId val="48324704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53383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ru-RU" sz="1600" b="1" i="0" u="none" strike="noStrike" kern="1200" baseline="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мужчин и женщин среди выпускников колледжей и техникумов по возрасту,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927869398210679"/>
          <c:y val="2.2684314520898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243832472748137E-2"/>
          <c:y val="0.13041833226990515"/>
          <c:w val="0.87148594377510036"/>
          <c:h val="0.837593381545234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Лист3!$N$5:$N$23</c:f>
              <c:numCache>
                <c:formatCode>General</c:formatCode>
                <c:ptCount val="19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34</c:v>
                </c:pt>
                <c:pt idx="17">
                  <c:v>39</c:v>
                </c:pt>
                <c:pt idx="18">
                  <c:v>40</c:v>
                </c:pt>
              </c:numCache>
            </c:numRef>
          </c:cat>
          <c:val>
            <c:numRef>
              <c:f>Лист3!$P$5:$P$23</c:f>
              <c:numCache>
                <c:formatCode>General</c:formatCode>
                <c:ptCount val="19"/>
                <c:pt idx="0">
                  <c:v>23</c:v>
                </c:pt>
                <c:pt idx="1">
                  <c:v>1515</c:v>
                </c:pt>
                <c:pt idx="2">
                  <c:v>10783</c:v>
                </c:pt>
                <c:pt idx="3">
                  <c:v>13174</c:v>
                </c:pt>
                <c:pt idx="4">
                  <c:v>10922</c:v>
                </c:pt>
                <c:pt idx="5">
                  <c:v>7174</c:v>
                </c:pt>
                <c:pt idx="6">
                  <c:v>2437</c:v>
                </c:pt>
                <c:pt idx="7">
                  <c:v>880</c:v>
                </c:pt>
                <c:pt idx="8">
                  <c:v>472</c:v>
                </c:pt>
                <c:pt idx="9">
                  <c:v>296</c:v>
                </c:pt>
                <c:pt idx="10">
                  <c:v>210</c:v>
                </c:pt>
                <c:pt idx="11">
                  <c:v>161</c:v>
                </c:pt>
                <c:pt idx="12">
                  <c:v>110</c:v>
                </c:pt>
                <c:pt idx="13">
                  <c:v>98</c:v>
                </c:pt>
                <c:pt idx="14">
                  <c:v>84</c:v>
                </c:pt>
                <c:pt idx="15">
                  <c:v>73</c:v>
                </c:pt>
                <c:pt idx="16">
                  <c:v>224</c:v>
                </c:pt>
                <c:pt idx="17">
                  <c:v>245</c:v>
                </c:pt>
                <c:pt idx="18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5-4FA5-8DCA-A076812EF8D6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Лист3!$N$5:$N$23</c:f>
              <c:numCache>
                <c:formatCode>General</c:formatCode>
                <c:ptCount val="19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34</c:v>
                </c:pt>
                <c:pt idx="17">
                  <c:v>39</c:v>
                </c:pt>
                <c:pt idx="18">
                  <c:v>40</c:v>
                </c:pt>
              </c:numCache>
            </c:numRef>
          </c:cat>
          <c:val>
            <c:numRef>
              <c:f>Лист3!$Q$5:$Q$23</c:f>
              <c:numCache>
                <c:formatCode>#\ ##0;#\ ##0</c:formatCode>
                <c:ptCount val="19"/>
                <c:pt idx="0">
                  <c:v>-3</c:v>
                </c:pt>
                <c:pt idx="1">
                  <c:v>-1133</c:v>
                </c:pt>
                <c:pt idx="2">
                  <c:v>-12430</c:v>
                </c:pt>
                <c:pt idx="3">
                  <c:v>-14452</c:v>
                </c:pt>
                <c:pt idx="4">
                  <c:v>-12739</c:v>
                </c:pt>
                <c:pt idx="5">
                  <c:v>-8632</c:v>
                </c:pt>
                <c:pt idx="6">
                  <c:v>-2765</c:v>
                </c:pt>
                <c:pt idx="7">
                  <c:v>-913</c:v>
                </c:pt>
                <c:pt idx="8">
                  <c:v>-526</c:v>
                </c:pt>
                <c:pt idx="9">
                  <c:v>-311</c:v>
                </c:pt>
                <c:pt idx="10">
                  <c:v>-206</c:v>
                </c:pt>
                <c:pt idx="11">
                  <c:v>-161</c:v>
                </c:pt>
                <c:pt idx="12">
                  <c:v>-136</c:v>
                </c:pt>
                <c:pt idx="13">
                  <c:v>-110</c:v>
                </c:pt>
                <c:pt idx="14">
                  <c:v>-109</c:v>
                </c:pt>
                <c:pt idx="15">
                  <c:v>-92</c:v>
                </c:pt>
                <c:pt idx="16">
                  <c:v>-304</c:v>
                </c:pt>
                <c:pt idx="17">
                  <c:v>-292</c:v>
                </c:pt>
                <c:pt idx="18">
                  <c:v>-262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5-4FA5-8DCA-A076812EF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90"/>
        <c:axId val="1636903823"/>
        <c:axId val="1753850815"/>
      </c:barChart>
      <c:catAx>
        <c:axId val="1636903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53850815"/>
        <c:crosses val="autoZero"/>
        <c:auto val="1"/>
        <c:lblAlgn val="ctr"/>
        <c:lblOffset val="100"/>
        <c:noMultiLvlLbl val="0"/>
      </c:catAx>
      <c:valAx>
        <c:axId val="1753850815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63690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Численность выпускников по возрасту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Лист2!$E$4:$E$23</c:f>
              <c:numCache>
                <c:formatCode>General</c:formatCode>
                <c:ptCount val="20"/>
                <c:pt idx="0">
                  <c:v>40</c:v>
                </c:pt>
                <c:pt idx="1">
                  <c:v>39</c:v>
                </c:pt>
                <c:pt idx="2">
                  <c:v>34</c:v>
                </c:pt>
                <c:pt idx="3">
                  <c:v>29</c:v>
                </c:pt>
                <c:pt idx="4">
                  <c:v>28</c:v>
                </c:pt>
                <c:pt idx="5">
                  <c:v>27</c:v>
                </c:pt>
                <c:pt idx="6">
                  <c:v>26</c:v>
                </c:pt>
                <c:pt idx="7">
                  <c:v>25</c:v>
                </c:pt>
                <c:pt idx="8">
                  <c:v>24</c:v>
                </c:pt>
                <c:pt idx="9">
                  <c:v>23</c:v>
                </c:pt>
                <c:pt idx="10">
                  <c:v>22</c:v>
                </c:pt>
                <c:pt idx="11">
                  <c:v>21</c:v>
                </c:pt>
                <c:pt idx="12">
                  <c:v>20</c:v>
                </c:pt>
                <c:pt idx="13">
                  <c:v>19</c:v>
                </c:pt>
                <c:pt idx="14">
                  <c:v>18</c:v>
                </c:pt>
                <c:pt idx="15">
                  <c:v>17</c:v>
                </c:pt>
                <c:pt idx="16">
                  <c:v>16</c:v>
                </c:pt>
                <c:pt idx="17">
                  <c:v>15</c:v>
                </c:pt>
                <c:pt idx="18">
                  <c:v>14</c:v>
                </c:pt>
                <c:pt idx="19">
                  <c:v>13</c:v>
                </c:pt>
              </c:numCache>
            </c:numRef>
          </c:cat>
          <c:val>
            <c:numRef>
              <c:f>Лист2!$F$4:$F$23</c:f>
              <c:numCache>
                <c:formatCode>General</c:formatCode>
                <c:ptCount val="20"/>
                <c:pt idx="0">
                  <c:v>240</c:v>
                </c:pt>
                <c:pt idx="1">
                  <c:v>225</c:v>
                </c:pt>
                <c:pt idx="2">
                  <c:v>428</c:v>
                </c:pt>
                <c:pt idx="3">
                  <c:v>241</c:v>
                </c:pt>
                <c:pt idx="4">
                  <c:v>651</c:v>
                </c:pt>
                <c:pt idx="5">
                  <c:v>1522</c:v>
                </c:pt>
                <c:pt idx="6">
                  <c:v>977</c:v>
                </c:pt>
                <c:pt idx="7">
                  <c:v>493</c:v>
                </c:pt>
                <c:pt idx="8">
                  <c:v>281</c:v>
                </c:pt>
                <c:pt idx="9">
                  <c:v>351</c:v>
                </c:pt>
                <c:pt idx="10">
                  <c:v>794</c:v>
                </c:pt>
                <c:pt idx="11">
                  <c:v>2583</c:v>
                </c:pt>
                <c:pt idx="12">
                  <c:v>8403</c:v>
                </c:pt>
                <c:pt idx="13">
                  <c:v>4912</c:v>
                </c:pt>
                <c:pt idx="14">
                  <c:v>1109</c:v>
                </c:pt>
                <c:pt idx="15">
                  <c:v>2772</c:v>
                </c:pt>
                <c:pt idx="16">
                  <c:v>72</c:v>
                </c:pt>
                <c:pt idx="17">
                  <c:v>488</c:v>
                </c:pt>
                <c:pt idx="18">
                  <c:v>2473</c:v>
                </c:pt>
                <c:pt idx="19">
                  <c:v>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7-4ABB-AD04-D8000C283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669952"/>
        <c:axId val="1401063952"/>
      </c:barChart>
      <c:catAx>
        <c:axId val="209466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1063952"/>
        <c:crosses val="autoZero"/>
        <c:auto val="1"/>
        <c:lblAlgn val="ctr"/>
        <c:lblOffset val="100"/>
        <c:noMultiLvlLbl val="0"/>
      </c:catAx>
      <c:valAx>
        <c:axId val="1401063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9466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молодёжи (15-29 лет) по видам экономической деятельности*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Лист1!$B$2:$B$18</c:f>
              <c:strCache>
                <c:ptCount val="17"/>
                <c:pt idx="0">
                  <c:v>Сельское, лесное хозяйство, охота, 
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
и паром; кондиционирование воздуха</c:v>
                </c:pt>
                <c:pt idx="4">
                  <c:v>Водоснабжение; ЖКХ</c:v>
                </c:pt>
                <c:pt idx="5">
                  <c:v>Строительство</c:v>
                </c:pt>
                <c:pt idx="6">
                  <c:v>Торговля оптовая и розничная
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гостиниц и предприятий
общественного питания</c:v>
                </c:pt>
                <c:pt idx="9">
                  <c:v>Деятельность в области информации
и связи</c:v>
                </c:pt>
                <c:pt idx="10">
                  <c:v>Деятельность финансовая и страховая</c:v>
                </c:pt>
                <c:pt idx="11">
                  <c:v>Деятельность с недвижимым имуществом 
имуществом</c:v>
                </c:pt>
                <c:pt idx="12">
                  <c:v>Деятельность профессиональная, научная
и техническая; деятельность администра-
тивная и сопутствующие дополнительные
услуги</c:v>
                </c:pt>
                <c:pt idx="13">
                  <c:v>Госслужба, обеспечение военной безопасности</c:v>
                </c:pt>
                <c:pt idx="14">
                  <c:v>Образование</c:v>
                </c:pt>
                <c:pt idx="15">
                  <c:v>Деятельность в области здравоохранения
и социальных услуг</c:v>
                </c:pt>
                <c:pt idx="16">
                  <c:v>Деятельность в области культуры, спорта
организации досуга и развлечений</c:v>
                </c:pt>
              </c:strCache>
            </c:strRef>
          </c:cat>
          <c:val>
            <c:numRef>
              <c:f>Лист1!$G$2:$G$18</c:f>
              <c:numCache>
                <c:formatCode>0%</c:formatCode>
                <c:ptCount val="17"/>
                <c:pt idx="0">
                  <c:v>3.8895371450797353E-3</c:v>
                </c:pt>
                <c:pt idx="1">
                  <c:v>9.9183197199533262E-3</c:v>
                </c:pt>
                <c:pt idx="2">
                  <c:v>1.6919486581096849E-2</c:v>
                </c:pt>
                <c:pt idx="3">
                  <c:v>2.2851030727343447E-2</c:v>
                </c:pt>
                <c:pt idx="4">
                  <c:v>2.3434461299105407E-2</c:v>
                </c:pt>
                <c:pt idx="5">
                  <c:v>3.0338389731621937E-2</c:v>
                </c:pt>
                <c:pt idx="6">
                  <c:v>3.2574873590042783E-2</c:v>
                </c:pt>
                <c:pt idx="7">
                  <c:v>4.7257876312718786E-2</c:v>
                </c:pt>
                <c:pt idx="8">
                  <c:v>4.910540645663166E-2</c:v>
                </c:pt>
                <c:pt idx="9">
                  <c:v>6.0968494749124857E-2</c:v>
                </c:pt>
                <c:pt idx="10">
                  <c:v>6.4274601322442629E-2</c:v>
                </c:pt>
                <c:pt idx="11">
                  <c:v>6.4760793465577601E-2</c:v>
                </c:pt>
                <c:pt idx="12">
                  <c:v>7.9249319330999615E-2</c:v>
                </c:pt>
                <c:pt idx="13">
                  <c:v>8.3430571761960323E-2</c:v>
                </c:pt>
                <c:pt idx="14">
                  <c:v>9.3932322053675618E-2</c:v>
                </c:pt>
                <c:pt idx="15">
                  <c:v>0.12242318164138467</c:v>
                </c:pt>
                <c:pt idx="16">
                  <c:v>0.19467133411124077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B-4676-805F-BEA6D77C8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054720"/>
        <c:axId val="1907881696"/>
      </c:barChart>
      <c:catAx>
        <c:axId val="4005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7881696"/>
        <c:crosses val="autoZero"/>
        <c:auto val="1"/>
        <c:lblAlgn val="ctr"/>
        <c:lblOffset val="100"/>
        <c:noMultiLvlLbl val="0"/>
      </c:catAx>
      <c:valAx>
        <c:axId val="19078816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0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молодёжи по сферам деятельности, %</a:t>
            </a:r>
          </a:p>
        </c:rich>
      </c:tx>
      <c:layout>
        <c:manualLayout>
          <c:xMode val="edge"/>
          <c:yMode val="edge"/>
          <c:x val="0.25614209004543576"/>
          <c:y val="2.6724186749383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6757750886839855E-2"/>
          <c:w val="0.540934003315375"/>
          <c:h val="0.80664434760381809"/>
        </c:manualLayout>
      </c:layout>
      <c:barChart>
        <c:barDir val="bar"/>
        <c:grouping val="clustered"/>
        <c:varyColors val="0"/>
        <c:ser>
          <c:idx val="0"/>
          <c:order val="0"/>
          <c:tx>
            <c:v>Юноши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Лист1!$B$2:$B$18</c:f>
              <c:strCache>
                <c:ptCount val="17"/>
                <c:pt idx="0">
                  <c:v>Сельское, лесное хозяйство, охота, 
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
и паром; кондиционирование воздуха</c:v>
                </c:pt>
                <c:pt idx="4">
                  <c:v>Водоснабжение; ЖКХ</c:v>
                </c:pt>
                <c:pt idx="5">
                  <c:v>Строительство</c:v>
                </c:pt>
                <c:pt idx="6">
                  <c:v>Торговля оптовая и розничная
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гостиниц и предприятий
общественного питания</c:v>
                </c:pt>
                <c:pt idx="9">
                  <c:v>Деятельность в области информации
и связи</c:v>
                </c:pt>
                <c:pt idx="10">
                  <c:v>Деятельность финансовая и страховая</c:v>
                </c:pt>
                <c:pt idx="11">
                  <c:v>Деятельность с недвижимым имуществом 
имуществом</c:v>
                </c:pt>
                <c:pt idx="12">
                  <c:v>Деятельность профессиональная, научная
и техническая; деятельность администра-
тивная и сопутствующие дополнительные
услуги</c:v>
                </c:pt>
                <c:pt idx="13">
                  <c:v>Госслужба, обеспечение военной безопасности</c:v>
                </c:pt>
                <c:pt idx="14">
                  <c:v>Образование</c:v>
                </c:pt>
                <c:pt idx="15">
                  <c:v>Деятельность в области здравоохранения
и социальных услуг</c:v>
                </c:pt>
                <c:pt idx="16">
                  <c:v>Деятельность в области культуры, спорта
организации досуга и развлечений</c:v>
                </c:pt>
              </c:strCache>
            </c:strRef>
          </c:cat>
          <c:val>
            <c:numRef>
              <c:f>Лист1!$I$2:$I$18</c:f>
              <c:numCache>
                <c:formatCode>#\ ##0.0;\ #\ ##0.0</c:formatCode>
                <c:ptCount val="17"/>
                <c:pt idx="0">
                  <c:v>-6.215689746768196</c:v>
                </c:pt>
                <c:pt idx="1">
                  <c:v>-3.7187887373826811</c:v>
                </c:pt>
                <c:pt idx="2">
                  <c:v>-15.654329732601383</c:v>
                </c:pt>
                <c:pt idx="3">
                  <c:v>-2.514609527182575</c:v>
                </c:pt>
                <c:pt idx="4">
                  <c:v>-0.49583849831769083</c:v>
                </c:pt>
                <c:pt idx="5">
                  <c:v>-9.8282273773685151</c:v>
                </c:pt>
                <c:pt idx="6">
                  <c:v>-16.097042677527888</c:v>
                </c:pt>
                <c:pt idx="7">
                  <c:v>-12.272002833362848</c:v>
                </c:pt>
                <c:pt idx="8">
                  <c:v>-3.6302461483973794</c:v>
                </c:pt>
                <c:pt idx="9">
                  <c:v>-4.1083761289180094</c:v>
                </c:pt>
                <c:pt idx="10">
                  <c:v>-1.8416858508942802</c:v>
                </c:pt>
                <c:pt idx="11">
                  <c:v>-1.0270940322295024</c:v>
                </c:pt>
                <c:pt idx="12">
                  <c:v>-5.96777049760935</c:v>
                </c:pt>
                <c:pt idx="13">
                  <c:v>-12.89180095625996</c:v>
                </c:pt>
                <c:pt idx="14">
                  <c:v>-2.4260669381972728</c:v>
                </c:pt>
                <c:pt idx="15">
                  <c:v>-2.514609527182575</c:v>
                </c:pt>
                <c:pt idx="16">
                  <c:v>-1.6823091907207366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B-42A4-B9BD-201B3F6CC1AF}"/>
            </c:ext>
          </c:extLst>
        </c:ser>
        <c:ser>
          <c:idx val="1"/>
          <c:order val="1"/>
          <c:tx>
            <c:v>Девушки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Лист1!$B$2:$B$18</c:f>
              <c:strCache>
                <c:ptCount val="17"/>
                <c:pt idx="0">
                  <c:v>Сельское, лесное хозяйство, охота, 
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
и паром; кондиционирование воздуха</c:v>
                </c:pt>
                <c:pt idx="4">
                  <c:v>Водоснабжение; ЖКХ</c:v>
                </c:pt>
                <c:pt idx="5">
                  <c:v>Строительство</c:v>
                </c:pt>
                <c:pt idx="6">
                  <c:v>Торговля оптовая и розничная
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гостиниц и предприятий
общественного питания</c:v>
                </c:pt>
                <c:pt idx="9">
                  <c:v>Деятельность в области информации
и связи</c:v>
                </c:pt>
                <c:pt idx="10">
                  <c:v>Деятельность финансовая и страховая</c:v>
                </c:pt>
                <c:pt idx="11">
                  <c:v>Деятельность с недвижимым имуществом 
имуществом</c:v>
                </c:pt>
                <c:pt idx="12">
                  <c:v>Деятельность профессиональная, научная
и техническая; деятельность администра-
тивная и сопутствующие дополнительные
услуги</c:v>
                </c:pt>
                <c:pt idx="13">
                  <c:v>Госслужба, обеспечение военной безопасности</c:v>
                </c:pt>
                <c:pt idx="14">
                  <c:v>Образование</c:v>
                </c:pt>
                <c:pt idx="15">
                  <c:v>Деятельность в области здравоохранения
и социальных услуг</c:v>
                </c:pt>
                <c:pt idx="16">
                  <c:v>Деятельность в области культуры, спорта
организации досуга и развлечений</c:v>
                </c:pt>
              </c:strCache>
            </c:strRef>
          </c:cat>
          <c:val>
            <c:numRef>
              <c:f>Лист1!$K$2:$K$18</c:f>
              <c:numCache>
                <c:formatCode>#\ ##0.0;\ #\ ##0.0</c:formatCode>
                <c:ptCount val="17"/>
                <c:pt idx="0">
                  <c:v>2.9329307742074615</c:v>
                </c:pt>
                <c:pt idx="1">
                  <c:v>0.69657105887427218</c:v>
                </c:pt>
                <c:pt idx="2">
                  <c:v>8.0871252965279279</c:v>
                </c:pt>
                <c:pt idx="3">
                  <c:v>0.69872762562001289</c:v>
                </c:pt>
                <c:pt idx="4">
                  <c:v>0.25878800948889369</c:v>
                </c:pt>
                <c:pt idx="5">
                  <c:v>1.5311623894759543</c:v>
                </c:pt>
                <c:pt idx="6">
                  <c:v>23.571274530946731</c:v>
                </c:pt>
                <c:pt idx="7">
                  <c:v>3.5799007979296955</c:v>
                </c:pt>
                <c:pt idx="8">
                  <c:v>6.4697002372223427</c:v>
                </c:pt>
                <c:pt idx="9">
                  <c:v>2.1996980806555966</c:v>
                </c:pt>
                <c:pt idx="10">
                  <c:v>4.4640931636834154</c:v>
                </c:pt>
                <c:pt idx="11">
                  <c:v>0.95320250161742504</c:v>
                </c:pt>
                <c:pt idx="12">
                  <c:v>7.0951045934871688</c:v>
                </c:pt>
                <c:pt idx="13">
                  <c:v>5.1326288548630581</c:v>
                </c:pt>
                <c:pt idx="14">
                  <c:v>14.643088203579902</c:v>
                </c:pt>
                <c:pt idx="15">
                  <c:v>11.192581410394652</c:v>
                </c:pt>
                <c:pt idx="16">
                  <c:v>2.9760621091222772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3B-42A4-B9BD-201B3F6CC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21148896"/>
        <c:axId val="1838785152"/>
      </c:barChart>
      <c:catAx>
        <c:axId val="321148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38785152"/>
        <c:crosses val="autoZero"/>
        <c:auto val="1"/>
        <c:lblAlgn val="ctr"/>
        <c:lblOffset val="200"/>
        <c:noMultiLvlLbl val="0"/>
      </c:catAx>
      <c:valAx>
        <c:axId val="1838785152"/>
        <c:scaling>
          <c:orientation val="minMax"/>
        </c:scaling>
        <c:delete val="1"/>
        <c:axPos val="t"/>
        <c:numFmt formatCode="#\ ##0.0;\ #\ ##0.0" sourceLinked="1"/>
        <c:majorTickMark val="none"/>
        <c:minorTickMark val="none"/>
        <c:tickLblPos val="nextTo"/>
        <c:crossAx val="32114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71265859425565"/>
          <c:y val="5.74419470293486E-2"/>
          <c:w val="0.19247542012638752"/>
          <c:h val="2.6722277292535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</a:t>
            </a:r>
            <a:r>
              <a:rPr lang="ru-RU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с СПО по сферам деятельности, %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932367149758454E-2"/>
          <c:y val="0.12102449923949048"/>
          <c:w val="0.63663447207438995"/>
          <c:h val="0.8479579857022449"/>
        </c:manualLayout>
      </c:layout>
      <c:barChart>
        <c:barDir val="bar"/>
        <c:grouping val="clustered"/>
        <c:varyColors val="0"/>
        <c:ser>
          <c:idx val="0"/>
          <c:order val="0"/>
          <c:tx>
            <c:v>ППССЗ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\ ##0.00;\ #\ 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Лист1!$B$2:$B$18</c:f>
              <c:strCache>
                <c:ptCount val="17"/>
                <c:pt idx="0">
                  <c:v>Сельское, лесное хозяйство, охота, 
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
и паром; кондиционирование воздуха</c:v>
                </c:pt>
                <c:pt idx="4">
                  <c:v>Водоснабжение; ЖКХ</c:v>
                </c:pt>
                <c:pt idx="5">
                  <c:v>Строительство</c:v>
                </c:pt>
                <c:pt idx="6">
                  <c:v>Торговля оптовая и розничная
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гостиниц и предприятий
общественного питания</c:v>
                </c:pt>
                <c:pt idx="9">
                  <c:v>Деятельность в области информации
и связи</c:v>
                </c:pt>
                <c:pt idx="10">
                  <c:v>Деятельность финансовая и страховая</c:v>
                </c:pt>
                <c:pt idx="11">
                  <c:v>Деятельность с недвижимым имуществом 
имуществом</c:v>
                </c:pt>
                <c:pt idx="12">
                  <c:v>Деятельность профессиональная, научная
и техническая; деятельность администра-
тивная и сопутствующие дополнительные
услуги</c:v>
                </c:pt>
                <c:pt idx="13">
                  <c:v>Госслужба, обеспечение военной безопасности</c:v>
                </c:pt>
                <c:pt idx="14">
                  <c:v>Образование</c:v>
                </c:pt>
                <c:pt idx="15">
                  <c:v>Деятельность в области здравоохранения
и социальных услуг</c:v>
                </c:pt>
                <c:pt idx="16">
                  <c:v>Деятельность в области культуры, спорта
организации досуга и развлечений</c:v>
                </c:pt>
              </c:strCache>
            </c:strRef>
          </c:cat>
          <c:val>
            <c:numRef>
              <c:f>Лист1!$L$2:$L$18</c:f>
              <c:numCache>
                <c:formatCode>General</c:formatCode>
                <c:ptCount val="17"/>
                <c:pt idx="0">
                  <c:v>-4.162236062585448</c:v>
                </c:pt>
                <c:pt idx="1">
                  <c:v>-2.2937870271912502</c:v>
                </c:pt>
                <c:pt idx="2">
                  <c:v>-13.084206795280773</c:v>
                </c:pt>
                <c:pt idx="3">
                  <c:v>-2.572282140867892</c:v>
                </c:pt>
                <c:pt idx="4">
                  <c:v>-0.63294344017418602</c:v>
                </c:pt>
                <c:pt idx="5">
                  <c:v>-5.5040761557547215</c:v>
                </c:pt>
                <c:pt idx="6">
                  <c:v>-17.17555319256671</c:v>
                </c:pt>
                <c:pt idx="7">
                  <c:v>-8.7599372120107351</c:v>
                </c:pt>
                <c:pt idx="8">
                  <c:v>-2.4254392627474806</c:v>
                </c:pt>
                <c:pt idx="9">
                  <c:v>-1.4177933059901768</c:v>
                </c:pt>
                <c:pt idx="10">
                  <c:v>-1.8887032254797713</c:v>
                </c:pt>
                <c:pt idx="11">
                  <c:v>-1.4886829712896854</c:v>
                </c:pt>
                <c:pt idx="12">
                  <c:v>-4.8660691680591421</c:v>
                </c:pt>
                <c:pt idx="13">
                  <c:v>-5.7066180566104618</c:v>
                </c:pt>
                <c:pt idx="14">
                  <c:v>-9.2966732492784452</c:v>
                </c:pt>
                <c:pt idx="15">
                  <c:v>-13.251303863486758</c:v>
                </c:pt>
                <c:pt idx="16">
                  <c:v>-2.1621347916350198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D-49EC-8C63-F4ABFAEF313B}"/>
            </c:ext>
          </c:extLst>
        </c:ser>
        <c:ser>
          <c:idx val="1"/>
          <c:order val="1"/>
          <c:tx>
            <c:v>ППКРС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\ ##0.00;\ #\ 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Лист1!$B$2:$B$18</c:f>
              <c:strCache>
                <c:ptCount val="17"/>
                <c:pt idx="0">
                  <c:v>Сельское, лесное хозяйство, охота, 
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
и паром; кондиционирование воздуха</c:v>
                </c:pt>
                <c:pt idx="4">
                  <c:v>Водоснабжение; ЖКХ</c:v>
                </c:pt>
                <c:pt idx="5">
                  <c:v>Строительство</c:v>
                </c:pt>
                <c:pt idx="6">
                  <c:v>Торговля оптовая и розничная
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гостиниц и предприятий
общественного питания</c:v>
                </c:pt>
                <c:pt idx="9">
                  <c:v>Деятельность в области информации
и связи</c:v>
                </c:pt>
                <c:pt idx="10">
                  <c:v>Деятельность финансовая и страховая</c:v>
                </c:pt>
                <c:pt idx="11">
                  <c:v>Деятельность с недвижимым имуществом 
имуществом</c:v>
                </c:pt>
                <c:pt idx="12">
                  <c:v>Деятельность профессиональная, научная
и техническая; деятельность администра-
тивная и сопутствующие дополнительные
услуги</c:v>
                </c:pt>
                <c:pt idx="13">
                  <c:v>Госслужба, обеспечение военной безопасности</c:v>
                </c:pt>
                <c:pt idx="14">
                  <c:v>Образование</c:v>
                </c:pt>
                <c:pt idx="15">
                  <c:v>Деятельность в области здравоохранения
и социальных услуг</c:v>
                </c:pt>
                <c:pt idx="16">
                  <c:v>Деятельность в области культуры, спорта
организации досуга и развлечений</c:v>
                </c:pt>
              </c:strCache>
            </c:strRef>
          </c:cat>
          <c:val>
            <c:numRef>
              <c:f>Лист1!$M$2:$M$18</c:f>
              <c:numCache>
                <c:formatCode>General</c:formatCode>
                <c:ptCount val="17"/>
                <c:pt idx="0">
                  <c:v>6.6719791364821788</c:v>
                </c:pt>
                <c:pt idx="1">
                  <c:v>3.1657490582439869</c:v>
                </c:pt>
                <c:pt idx="2">
                  <c:v>20.544769631990729</c:v>
                </c:pt>
                <c:pt idx="3">
                  <c:v>2.9266879165459287</c:v>
                </c:pt>
                <c:pt idx="4">
                  <c:v>1.028687337003767</c:v>
                </c:pt>
                <c:pt idx="5">
                  <c:v>9.678354100260794</c:v>
                </c:pt>
                <c:pt idx="6">
                  <c:v>15.843233845262242</c:v>
                </c:pt>
                <c:pt idx="7">
                  <c:v>12.452912199362503</c:v>
                </c:pt>
                <c:pt idx="8">
                  <c:v>4.6942915097073312</c:v>
                </c:pt>
                <c:pt idx="9">
                  <c:v>0.60127499275572305</c:v>
                </c:pt>
                <c:pt idx="10">
                  <c:v>0.36221385105766446</c:v>
                </c:pt>
                <c:pt idx="11">
                  <c:v>1.9921761808171543</c:v>
                </c:pt>
                <c:pt idx="12">
                  <c:v>3.2744132135612865</c:v>
                </c:pt>
                <c:pt idx="13">
                  <c:v>3.4917415241958851</c:v>
                </c:pt>
                <c:pt idx="14">
                  <c:v>4.2741234424804402</c:v>
                </c:pt>
                <c:pt idx="15">
                  <c:v>3.6076499565343383</c:v>
                </c:pt>
                <c:pt idx="16">
                  <c:v>0.8910460736018545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D-49EC-8C63-F4ABFAEF3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2106747583"/>
        <c:axId val="2015570015"/>
      </c:barChart>
      <c:catAx>
        <c:axId val="2106747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5570015"/>
        <c:crosses val="autoZero"/>
        <c:auto val="1"/>
        <c:lblAlgn val="ctr"/>
        <c:lblOffset val="100"/>
        <c:noMultiLvlLbl val="0"/>
      </c:catAx>
      <c:valAx>
        <c:axId val="20155700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6747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рабочих-мужчин с СПО по сферам деятельности,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8247406090514798E-2"/>
          <c:y val="0.10499607512993668"/>
          <c:w val="0.58062224452992894"/>
          <c:h val="0.84945755665967171"/>
        </c:manualLayout>
      </c:layout>
      <c:barChart>
        <c:barDir val="bar"/>
        <c:grouping val="clustered"/>
        <c:varyColors val="0"/>
        <c:ser>
          <c:idx val="0"/>
          <c:order val="0"/>
          <c:tx>
            <c:v>ППССЗ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\ ##0.00;\ #\ 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Лист1!$B$2:$B$18</c:f>
              <c:strCache>
                <c:ptCount val="17"/>
                <c:pt idx="0">
                  <c:v>Сельское, лесное хозяйство, охота, 
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
и паром; кондиционирование воздуха</c:v>
                </c:pt>
                <c:pt idx="4">
                  <c:v>Водоснабжение; ЖКХ</c:v>
                </c:pt>
                <c:pt idx="5">
                  <c:v>Строительство</c:v>
                </c:pt>
                <c:pt idx="6">
                  <c:v>Торговля оптовая и розничная
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гостиниц и предприятий
общественного питания</c:v>
                </c:pt>
                <c:pt idx="9">
                  <c:v>Деятельность в области информации
и связи</c:v>
                </c:pt>
                <c:pt idx="10">
                  <c:v>Деятельность финансовая и страховая</c:v>
                </c:pt>
                <c:pt idx="11">
                  <c:v>Деятельность с недвижимым имуществом 
имуществом</c:v>
                </c:pt>
                <c:pt idx="12">
                  <c:v>Деятельность профессиональная, научная
и техническая; деятельность администра-
тивная и сопутствующие дополнительные
услуги</c:v>
                </c:pt>
                <c:pt idx="13">
                  <c:v>Госслужба, обеспечение военной безопасности</c:v>
                </c:pt>
                <c:pt idx="14">
                  <c:v>Образование</c:v>
                </c:pt>
                <c:pt idx="15">
                  <c:v>Деятельность в области здравоохранения
и социальных услуг</c:v>
                </c:pt>
                <c:pt idx="16">
                  <c:v>Деятельность в области культуры, спорта
организации досуга и развлечений</c:v>
                </c:pt>
              </c:strCache>
            </c:strRef>
          </c:cat>
          <c:val>
            <c:numRef>
              <c:f>Лист1!$N$2:$N$18</c:f>
              <c:numCache>
                <c:formatCode>General</c:formatCode>
                <c:ptCount val="17"/>
                <c:pt idx="0">
                  <c:v>-5.7460924322500846</c:v>
                </c:pt>
                <c:pt idx="1">
                  <c:v>-4.3629821207691437</c:v>
                </c:pt>
                <c:pt idx="2">
                  <c:v>-17.373214888114248</c:v>
                </c:pt>
                <c:pt idx="3">
                  <c:v>-4.3742269200494777</c:v>
                </c:pt>
                <c:pt idx="4">
                  <c:v>-0.89958394242662765</c:v>
                </c:pt>
                <c:pt idx="5">
                  <c:v>-10.817496907680198</c:v>
                </c:pt>
                <c:pt idx="6">
                  <c:v>-13.043967165186102</c:v>
                </c:pt>
                <c:pt idx="7">
                  <c:v>-14.685707860114697</c:v>
                </c:pt>
                <c:pt idx="8">
                  <c:v>-1.2144383222759474</c:v>
                </c:pt>
                <c:pt idx="9">
                  <c:v>-2.2152254582255706</c:v>
                </c:pt>
                <c:pt idx="10">
                  <c:v>-1.1919487237152817</c:v>
                </c:pt>
                <c:pt idx="11">
                  <c:v>-1.7541886877319242</c:v>
                </c:pt>
                <c:pt idx="12">
                  <c:v>-5.53244124592376</c:v>
                </c:pt>
                <c:pt idx="13">
                  <c:v>-8.3211514674463061</c:v>
                </c:pt>
                <c:pt idx="14">
                  <c:v>-2.3164286517485659</c:v>
                </c:pt>
                <c:pt idx="15">
                  <c:v>-2.9236478128865402</c:v>
                </c:pt>
                <c:pt idx="16">
                  <c:v>-1.2706623186776116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D-43E0-8A3E-1F1562F52DB6}"/>
            </c:ext>
          </c:extLst>
        </c:ser>
        <c:ser>
          <c:idx val="1"/>
          <c:order val="1"/>
          <c:tx>
            <c:v>ППКРС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\ ##0.00;\ #\ 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Лист1!$B$2:$B$18</c:f>
              <c:strCache>
                <c:ptCount val="17"/>
                <c:pt idx="0">
                  <c:v>Сельское, лесное хозяйство, охота, 
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
и паром; кондиционирование воздуха</c:v>
                </c:pt>
                <c:pt idx="4">
                  <c:v>Водоснабжение; ЖКХ</c:v>
                </c:pt>
                <c:pt idx="5">
                  <c:v>Строительство</c:v>
                </c:pt>
                <c:pt idx="6">
                  <c:v>Торговля оптовая и розничная
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гостиниц и предприятий
общественного питания</c:v>
                </c:pt>
                <c:pt idx="9">
                  <c:v>Деятельность в области информации
и связи</c:v>
                </c:pt>
                <c:pt idx="10">
                  <c:v>Деятельность финансовая и страховая</c:v>
                </c:pt>
                <c:pt idx="11">
                  <c:v>Деятельность с недвижимым имуществом 
имуществом</c:v>
                </c:pt>
                <c:pt idx="12">
                  <c:v>Деятельность профессиональная, научная
и техническая; деятельность администра-
тивная и сопутствующие дополнительные
услуги</c:v>
                </c:pt>
                <c:pt idx="13">
                  <c:v>Госслужба, обеспечение военной безопасности</c:v>
                </c:pt>
                <c:pt idx="14">
                  <c:v>Образование</c:v>
                </c:pt>
                <c:pt idx="15">
                  <c:v>Деятельность в области здравоохранения
и социальных услуг</c:v>
                </c:pt>
                <c:pt idx="16">
                  <c:v>Деятельность в области культуры, спорта
организации досуга и развлечений</c:v>
                </c:pt>
              </c:strCache>
            </c:strRef>
          </c:cat>
          <c:val>
            <c:numRef>
              <c:f>Лист1!$O$2:$O$18</c:f>
              <c:numCache>
                <c:formatCode>General</c:formatCode>
                <c:ptCount val="17"/>
                <c:pt idx="0">
                  <c:v>8.2834894481435501</c:v>
                </c:pt>
                <c:pt idx="1">
                  <c:v>4.5480194109017038</c:v>
                </c:pt>
                <c:pt idx="2">
                  <c:v>22.130685024263627</c:v>
                </c:pt>
                <c:pt idx="3">
                  <c:v>4.0966030922017831</c:v>
                </c:pt>
                <c:pt idx="4">
                  <c:v>1.365534364067261</c:v>
                </c:pt>
                <c:pt idx="5">
                  <c:v>14.163186999210019</c:v>
                </c:pt>
                <c:pt idx="6">
                  <c:v>10.281006658390702</c:v>
                </c:pt>
                <c:pt idx="7">
                  <c:v>16.871684911409549</c:v>
                </c:pt>
                <c:pt idx="8">
                  <c:v>1.704096603092202</c:v>
                </c:pt>
                <c:pt idx="9">
                  <c:v>0.63198284617988942</c:v>
                </c:pt>
                <c:pt idx="10">
                  <c:v>0.25956438325245457</c:v>
                </c:pt>
                <c:pt idx="11">
                  <c:v>2.4489335289470717</c:v>
                </c:pt>
                <c:pt idx="12">
                  <c:v>3.8257533009818303</c:v>
                </c:pt>
                <c:pt idx="13">
                  <c:v>4.4464507391942218</c:v>
                </c:pt>
                <c:pt idx="14">
                  <c:v>1.5912425234172214</c:v>
                </c:pt>
                <c:pt idx="15">
                  <c:v>1.5799571154497236</c:v>
                </c:pt>
                <c:pt idx="16">
                  <c:v>0.56427039837490123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CD-43E0-8A3E-1F1562F52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2106747583"/>
        <c:axId val="2015570015"/>
      </c:barChart>
      <c:catAx>
        <c:axId val="2106747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5570015"/>
        <c:crosses val="autoZero"/>
        <c:auto val="1"/>
        <c:lblAlgn val="ctr"/>
        <c:lblOffset val="100"/>
        <c:noMultiLvlLbl val="0"/>
      </c:catAx>
      <c:valAx>
        <c:axId val="20155700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6747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</a:t>
            </a:r>
            <a:r>
              <a:rPr lang="ru-RU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рабочих-женщин с СПО по сферам деятельности, %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ППСЗ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Лист1!$B$2:$B$18</c:f>
              <c:strCache>
                <c:ptCount val="17"/>
                <c:pt idx="0">
                  <c:v>Сельское, лесное хозяйство, охота, 
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
и паром; кондиционирование воздуха</c:v>
                </c:pt>
                <c:pt idx="4">
                  <c:v>Водоснабжение; ЖКХ</c:v>
                </c:pt>
                <c:pt idx="5">
                  <c:v>Строительство</c:v>
                </c:pt>
                <c:pt idx="6">
                  <c:v>Торговля оптовая и розничная
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гостиниц и предприятий
общественного питания</c:v>
                </c:pt>
                <c:pt idx="9">
                  <c:v>Деятельность в области информации
и связи</c:v>
                </c:pt>
                <c:pt idx="10">
                  <c:v>Деятельность финансовая и страховая</c:v>
                </c:pt>
                <c:pt idx="11">
                  <c:v>Деятельность с недвижимым имуществом 
имуществом</c:v>
                </c:pt>
                <c:pt idx="12">
                  <c:v>Деятельность профессиональная, научная
и техническая; деятельность администра-
тивная и сопутствующие дополнительные
услуги</c:v>
                </c:pt>
                <c:pt idx="13">
                  <c:v>Госслужба, обеспечение военной безопасности</c:v>
                </c:pt>
                <c:pt idx="14">
                  <c:v>Образование</c:v>
                </c:pt>
                <c:pt idx="15">
                  <c:v>Деятельность в области здравоохранения
и социальных услуг</c:v>
                </c:pt>
                <c:pt idx="16">
                  <c:v>Деятельность в области культуры, спорта
организации досуга и развлечений</c:v>
                </c:pt>
              </c:strCache>
            </c:strRef>
          </c:cat>
          <c:val>
            <c:numRef>
              <c:f>Лист1!$P$2:$P$18</c:f>
              <c:numCache>
                <c:formatCode>#\ ##0.00;\ #\ ##0.00</c:formatCode>
                <c:ptCount val="17"/>
                <c:pt idx="0">
                  <c:v>-2.8739867354458366</c:v>
                </c:pt>
                <c:pt idx="1">
                  <c:v>-0.59874723655121598</c:v>
                </c:pt>
                <c:pt idx="2">
                  <c:v>-9.5707442888725129</c:v>
                </c:pt>
                <c:pt idx="3">
                  <c:v>-1.0961680176860722</c:v>
                </c:pt>
                <c:pt idx="4">
                  <c:v>-0.41451731761238025</c:v>
                </c:pt>
                <c:pt idx="5">
                  <c:v>-1.1514369933677229</c:v>
                </c:pt>
                <c:pt idx="6">
                  <c:v>-20.550847457627121</c:v>
                </c:pt>
                <c:pt idx="7">
                  <c:v>-3.9148857774502583</c:v>
                </c:pt>
                <c:pt idx="8">
                  <c:v>-3.4174649963154016</c:v>
                </c:pt>
                <c:pt idx="9">
                  <c:v>-0.76455416359616801</c:v>
                </c:pt>
                <c:pt idx="10">
                  <c:v>-2.4594694178334562</c:v>
                </c:pt>
                <c:pt idx="11">
                  <c:v>-1.2711864406779663</c:v>
                </c:pt>
                <c:pt idx="12">
                  <c:v>-4.3201915991156961</c:v>
                </c:pt>
                <c:pt idx="13">
                  <c:v>-3.5648489314664702</c:v>
                </c:pt>
                <c:pt idx="14">
                  <c:v>-15.014738393515106</c:v>
                </c:pt>
                <c:pt idx="15">
                  <c:v>-21.711495946941785</c:v>
                </c:pt>
                <c:pt idx="16">
                  <c:v>-2.9016212232866616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A-48D7-9605-316651C4E2F3}"/>
            </c:ext>
          </c:extLst>
        </c:ser>
        <c:ser>
          <c:idx val="1"/>
          <c:order val="1"/>
          <c:tx>
            <c:v>ППКРС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Лист1!$B$2:$B$18</c:f>
              <c:strCache>
                <c:ptCount val="17"/>
                <c:pt idx="0">
                  <c:v>Сельское, лесное хозяйство, охота, 
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
и паром; кондиционирование воздуха</c:v>
                </c:pt>
                <c:pt idx="4">
                  <c:v>Водоснабжение; ЖКХ</c:v>
                </c:pt>
                <c:pt idx="5">
                  <c:v>Строительство</c:v>
                </c:pt>
                <c:pt idx="6">
                  <c:v>Торговля оптовая и розничная
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гостиниц и предприятий
общественного питания</c:v>
                </c:pt>
                <c:pt idx="9">
                  <c:v>Деятельность в области информации
и связи</c:v>
                </c:pt>
                <c:pt idx="10">
                  <c:v>Деятельность финансовая и страховая</c:v>
                </c:pt>
                <c:pt idx="11">
                  <c:v>Деятельность с недвижимым имуществом 
имуществом</c:v>
                </c:pt>
                <c:pt idx="12">
                  <c:v>Деятельность профессиональная, научная
и техническая; деятельность администра-
тивная и сопутствующие дополнительные
услуги</c:v>
                </c:pt>
                <c:pt idx="13">
                  <c:v>Госслужба, обеспечение военной безопасности</c:v>
                </c:pt>
                <c:pt idx="14">
                  <c:v>Образование</c:v>
                </c:pt>
                <c:pt idx="15">
                  <c:v>Деятельность в области здравоохранения
и социальных услуг</c:v>
                </c:pt>
                <c:pt idx="16">
                  <c:v>Деятельность в области культуры, спорта
организации досуга и развлечений</c:v>
                </c:pt>
              </c:strCache>
            </c:strRef>
          </c:cat>
          <c:val>
            <c:numRef>
              <c:f>Лист1!$Q$2:$Q$18</c:f>
              <c:numCache>
                <c:formatCode>#\ ##0.00;\ #\ ##0.00</c:formatCode>
                <c:ptCount val="17"/>
                <c:pt idx="0">
                  <c:v>3.783127655270079</c:v>
                </c:pt>
                <c:pt idx="1">
                  <c:v>0.68784139186728699</c:v>
                </c:pt>
                <c:pt idx="2">
                  <c:v>17.701800525996358</c:v>
                </c:pt>
                <c:pt idx="3">
                  <c:v>0.84968642524782512</c:v>
                </c:pt>
                <c:pt idx="4">
                  <c:v>0.44507384179647985</c:v>
                </c:pt>
                <c:pt idx="5">
                  <c:v>1.6386809629779489</c:v>
                </c:pt>
                <c:pt idx="6">
                  <c:v>25.814282824195832</c:v>
                </c:pt>
                <c:pt idx="7">
                  <c:v>4.5518915638276347</c:v>
                </c:pt>
                <c:pt idx="8">
                  <c:v>10.054622698765932</c:v>
                </c:pt>
                <c:pt idx="9">
                  <c:v>0.54622698765931621</c:v>
                </c:pt>
                <c:pt idx="10">
                  <c:v>0.54622698765931621</c:v>
                </c:pt>
                <c:pt idx="11">
                  <c:v>1.1733764920089014</c:v>
                </c:pt>
                <c:pt idx="12">
                  <c:v>2.2860610965001014</c:v>
                </c:pt>
                <c:pt idx="13">
                  <c:v>1.7802953671859194</c:v>
                </c:pt>
                <c:pt idx="14">
                  <c:v>9.0835524984827032</c:v>
                </c:pt>
                <c:pt idx="15">
                  <c:v>7.2425652437790813</c:v>
                </c:pt>
                <c:pt idx="16">
                  <c:v>1.4768359295974105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7A-48D7-9605-316651C4E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2106747583"/>
        <c:axId val="2015570015"/>
      </c:barChart>
      <c:catAx>
        <c:axId val="2106747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5570015"/>
        <c:crosses val="autoZero"/>
        <c:auto val="1"/>
        <c:lblAlgn val="ctr"/>
        <c:lblOffset val="100"/>
        <c:noMultiLvlLbl val="0"/>
      </c:catAx>
      <c:valAx>
        <c:axId val="2015570015"/>
        <c:scaling>
          <c:orientation val="minMax"/>
        </c:scaling>
        <c:delete val="1"/>
        <c:axPos val="b"/>
        <c:numFmt formatCode="#\ ##0.00;\ #\ ##0.00" sourceLinked="1"/>
        <c:majorTickMark val="none"/>
        <c:minorTickMark val="none"/>
        <c:tickLblPos val="nextTo"/>
        <c:crossAx val="2106747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Какие Вы видите проблемы в подготовке выпускников?, % от опрошенных </a:t>
            </a:r>
            <a:r>
              <a:rPr lang="ru-RU" b="1" dirty="0">
                <a:solidFill>
                  <a:srgbClr val="C00000"/>
                </a:solidFill>
              </a:rPr>
              <a:t>работодателей</a:t>
            </a:r>
          </a:p>
        </c:rich>
      </c:tx>
      <c:layout>
        <c:manualLayout>
          <c:xMode val="edge"/>
          <c:yMode val="edge"/>
          <c:x val="0.142189477156214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5958312841943588"/>
          <c:y val="0.2138826779496778"/>
          <c:w val="0.45940150490424964"/>
          <c:h val="0.767962888844083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Лист1!$B$16</c:f>
              <c:strCache>
                <c:ptCount val="1"/>
                <c:pt idx="0">
                  <c:v>Количество по полю Что Вы посоветовали бы улучшить в подготовке выпускников?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55-4D57-B5BC-EF845A8300F2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55-4D57-B5BC-EF845A8300F2}"/>
              </c:ext>
            </c:extLst>
          </c:dPt>
          <c:dPt>
            <c:idx val="2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55-4D57-B5BC-EF845A8300F2}"/>
              </c:ext>
            </c:extLst>
          </c:dPt>
          <c:dPt>
            <c:idx val="3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55-4D57-B5BC-EF845A8300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Лист1!$A$17:$A$20</c:f>
              <c:strCache>
                <c:ptCount val="4"/>
                <c:pt idx="0">
                  <c:v>Теоретические знания</c:v>
                </c:pt>
                <c:pt idx="1">
                  <c:v>Теоретические знания и практические умения</c:v>
                </c:pt>
                <c:pt idx="2">
                  <c:v>Практические умения</c:v>
                </c:pt>
                <c:pt idx="3">
                  <c:v>Ничего, уровень подготовки устраивает</c:v>
                </c:pt>
              </c:strCache>
            </c:strRef>
          </c:cat>
          <c:val>
            <c:numRef>
              <c:f>Лист1!$B$17:$B$20</c:f>
              <c:numCache>
                <c:formatCode>0%</c:formatCode>
                <c:ptCount val="4"/>
                <c:pt idx="0">
                  <c:v>0.08</c:v>
                </c:pt>
                <c:pt idx="1">
                  <c:v>0.16296296296296298</c:v>
                </c:pt>
                <c:pt idx="2">
                  <c:v>0.30222222222222223</c:v>
                </c:pt>
                <c:pt idx="3">
                  <c:v>0.45481481481481484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55-4D57-B5BC-EF845A830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418768"/>
        <c:axId val="1575640480"/>
      </c:barChart>
      <c:catAx>
        <c:axId val="5841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5640480"/>
        <c:crosses val="autoZero"/>
        <c:auto val="1"/>
        <c:lblAlgn val="ctr"/>
        <c:lblOffset val="100"/>
        <c:noMultiLvlLbl val="0"/>
      </c:catAx>
      <c:valAx>
        <c:axId val="15756404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841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бы Вы оценили качество полученного Вами образования?, % от опрошенных </a:t>
            </a:r>
            <a:r>
              <a:rPr lang="ru-RU" sz="1400" b="1" i="0" u="none" strike="noStrike" kern="1200" spc="0" baseline="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выпускников</a:t>
            </a:r>
          </a:p>
        </c:rich>
      </c:tx>
      <c:layout>
        <c:manualLayout>
          <c:xMode val="edge"/>
          <c:yMode val="edge"/>
          <c:x val="0.169858119985964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22053704790355"/>
          <c:y val="0.18504777937456807"/>
          <c:w val="0.43099277845940465"/>
          <c:h val="0.788200275035787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Сводка!$B$15</c:f>
              <c:strCache>
                <c:ptCount val="1"/>
                <c:pt idx="0">
                  <c:v>Как бы Вы оценили качество полученного Вами образования?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2.43201046645386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6E-4A1B-9876-6114CBF3DE2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Сводка!$A$16:$A$19</c:f>
              <c:strCache>
                <c:ptCount val="4"/>
                <c:pt idx="0">
                  <c:v>Полученные навыки и знания полностью не устраивают</c:v>
                </c:pt>
                <c:pt idx="1">
                  <c:v>Имеются пробелы в теоретической части</c:v>
                </c:pt>
                <c:pt idx="2">
                  <c:v>Имеются пробелы в практической части</c:v>
                </c:pt>
                <c:pt idx="3">
                  <c:v>Полученные навыки и знания полностью устраивают</c:v>
                </c:pt>
              </c:strCache>
            </c:strRef>
          </c:cat>
          <c:val>
            <c:numRef>
              <c:f>Сводка!$B$16:$B$19</c:f>
              <c:numCache>
                <c:formatCode>0%</c:formatCode>
                <c:ptCount val="4"/>
                <c:pt idx="0">
                  <c:v>2.8255927249106853E-2</c:v>
                </c:pt>
                <c:pt idx="1">
                  <c:v>8.3598570964598898E-2</c:v>
                </c:pt>
                <c:pt idx="2">
                  <c:v>0.15206235790841183</c:v>
                </c:pt>
                <c:pt idx="3">
                  <c:v>0.73608314387788243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E-4A1B-9876-6114CBF3D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3104256"/>
        <c:axId val="478381280"/>
      </c:barChart>
      <c:catAx>
        <c:axId val="53310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8381280"/>
        <c:crosses val="autoZero"/>
        <c:auto val="1"/>
        <c:lblAlgn val="ctr"/>
        <c:lblOffset val="100"/>
        <c:noMultiLvlLbl val="0"/>
      </c:catAx>
      <c:valAx>
        <c:axId val="4783812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3310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оцениваете качество получаемого Вами образования?</a:t>
            </a:r>
            <a:endParaRPr lang="ru-RU" sz="1800" b="1" i="0" baseline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ru-RU" sz="1800" b="0" i="0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 от опрошенных </a:t>
            </a:r>
            <a:r>
              <a:rPr lang="ru-RU" sz="1800" b="1" i="0" baseline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  <a:endParaRPr lang="ru-R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ru-RU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64102988528909"/>
          <c:y val="0.18519796804517763"/>
          <c:w val="0.37664624176391837"/>
          <c:h val="0.7909446991465667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8D-418E-8E29-1F599A546A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Лист4!$E$6:$E$8</c:f>
              <c:strCache>
                <c:ptCount val="3"/>
                <c:pt idx="0">
                  <c:v>Считаю, что обладаю достаточным уровнем знаний и умений для трудоустройства по профессии/специальности и последующей работы</c:v>
                </c:pt>
                <c:pt idx="1">
                  <c:v>Возможно, для соответствия уровню знаний и умений по профессии/специальности придется пройти дополнительные курсы или тренинги</c:v>
                </c:pt>
                <c:pt idx="2">
                  <c:v>Полученные знания и умения явно не соответствуют желаемому уровню</c:v>
                </c:pt>
              </c:strCache>
            </c:strRef>
          </c:cat>
          <c:val>
            <c:numRef>
              <c:f>Лист4!$F$6:$F$8</c:f>
              <c:numCache>
                <c:formatCode>0%</c:formatCode>
                <c:ptCount val="3"/>
                <c:pt idx="0">
                  <c:v>0.73630244700257907</c:v>
                </c:pt>
                <c:pt idx="1">
                  <c:v>0.22639491727998995</c:v>
                </c:pt>
                <c:pt idx="2">
                  <c:v>3.7302635717430963E-2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D-418E-8E29-1F599A546A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04598624"/>
        <c:axId val="1704608192"/>
      </c:barChart>
      <c:catAx>
        <c:axId val="1704598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4608192"/>
        <c:crosses val="autoZero"/>
        <c:auto val="1"/>
        <c:lblAlgn val="ctr"/>
        <c:lblOffset val="100"/>
        <c:noMultiLvlLbl val="0"/>
      </c:catAx>
      <c:valAx>
        <c:axId val="17046081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459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spc="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оцениваете возможности Вашего трудоустройства по полученной в образовательной организации профессии/специальности?, </a:t>
            </a:r>
          </a:p>
          <a:p>
            <a:pPr>
              <a:defRPr b="1"/>
            </a:pPr>
            <a:r>
              <a:rPr lang="ru-RU" sz="1400" b="1" i="0" u="none" strike="noStrike" kern="1200" spc="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опрошенных </a:t>
            </a:r>
            <a:r>
              <a:rPr lang="ru-RU" sz="1400" b="1" i="0" u="none" strike="noStrike" kern="1200" spc="0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213843562140718"/>
          <c:y val="0.18111863651720905"/>
          <c:w val="0.38972545925637392"/>
          <c:h val="0.78885934128212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Сводка!$B$14</c:f>
              <c:strCache>
                <c:ptCount val="1"/>
                <c:pt idx="0">
                  <c:v>Как Вы оцениваете возможности Вашего трудоустройства по полученной в образовательной организации профессии/специальности?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Сводка!$A$15:$A$20</c:f>
              <c:strCache>
                <c:ptCount val="6"/>
                <c:pt idx="0">
                  <c:v>Не собираюсь трудоустраиваться</c:v>
                </c:pt>
                <c:pt idx="1">
                  <c:v>Планирую осуществлять деятельность как ИП, самозанятый</c:v>
                </c:pt>
                <c:pt idx="2">
                  <c:v>Требуется помощь в трудоустройстве</c:v>
                </c:pt>
                <c:pt idx="3">
                  <c:v>Имеется рабочее место, т.к. обучался по договору о целевом обучении</c:v>
                </c:pt>
                <c:pt idx="4">
                  <c:v>Трудоустроюсь, но не по профессии/специальности</c:v>
                </c:pt>
                <c:pt idx="5">
                  <c:v>Трудоустроюсь самостоятельно по полученной профессии/специальности</c:v>
                </c:pt>
              </c:strCache>
            </c:strRef>
          </c:cat>
          <c:val>
            <c:numRef>
              <c:f>Сводка!$B$15:$B$20</c:f>
              <c:numCache>
                <c:formatCode>0%</c:formatCode>
                <c:ptCount val="6"/>
                <c:pt idx="0">
                  <c:v>2.4357754519505233E-2</c:v>
                </c:pt>
                <c:pt idx="1">
                  <c:v>6.6603235014272122E-2</c:v>
                </c:pt>
                <c:pt idx="2">
                  <c:v>0.10171265461465272</c:v>
                </c:pt>
                <c:pt idx="3">
                  <c:v>0.11560418648905804</c:v>
                </c:pt>
                <c:pt idx="4">
                  <c:v>0.15080875356803045</c:v>
                </c:pt>
                <c:pt idx="5">
                  <c:v>0.54091341579448149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5-4301-B61B-FF38A87A9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475252544"/>
        <c:axId val="477312528"/>
      </c:barChart>
      <c:catAx>
        <c:axId val="47525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7312528"/>
        <c:crosses val="autoZero"/>
        <c:auto val="1"/>
        <c:lblAlgn val="ctr"/>
        <c:lblOffset val="100"/>
        <c:noMultiLvlLbl val="0"/>
      </c:catAx>
      <c:valAx>
        <c:axId val="4773125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7525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rgbClr val="002060"/>
                </a:solidFill>
              </a:rPr>
              <a:t>Как бы Вы оценили уровень результата подготовки, продемонстрированного выпускниками?</a:t>
            </a:r>
            <a:r>
              <a:rPr lang="ru-RU" dirty="0">
                <a:solidFill>
                  <a:srgbClr val="002060"/>
                </a:solidFill>
              </a:rPr>
              <a:t>,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002060"/>
                </a:solidFill>
              </a:rPr>
              <a:t> % от </a:t>
            </a:r>
            <a:r>
              <a:rPr lang="ru-RU" b="0" dirty="0">
                <a:solidFill>
                  <a:srgbClr val="002060"/>
                </a:solidFill>
              </a:rPr>
              <a:t>опрошенных</a:t>
            </a:r>
            <a:r>
              <a:rPr lang="ru-RU" b="1" baseline="0" dirty="0">
                <a:solidFill>
                  <a:srgbClr val="002060"/>
                </a:solidFill>
              </a:rPr>
              <a:t> </a:t>
            </a:r>
            <a:r>
              <a:rPr lang="ru-RU" b="1" baseline="0" dirty="0">
                <a:solidFill>
                  <a:srgbClr val="C00000"/>
                </a:solidFill>
              </a:rPr>
              <a:t>работодателей</a:t>
            </a:r>
            <a:endParaRPr lang="ru-RU" b="1" baseline="300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8.6765857324747633E-2"/>
          <c:y val="1.9038657040116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4918212241750988"/>
          <c:y val="0.21769377760354891"/>
          <c:w val="0.52984548132933795"/>
          <c:h val="0.74724573112794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Лист1!$B$20</c:f>
              <c:strCache>
                <c:ptCount val="1"/>
                <c:pt idx="0">
                  <c:v>Как бы Вы оценили уровень результата подготовки, продемонстрированного выпускниками?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Лист1!$A$21:$A$24</c:f>
              <c:strCache>
                <c:ptCount val="4"/>
                <c:pt idx="0">
                  <c:v>Неудовлетворительный</c:v>
                </c:pt>
                <c:pt idx="1">
                  <c:v>Удовлетворительный</c:v>
                </c:pt>
                <c:pt idx="2">
                  <c:v>Отличный</c:v>
                </c:pt>
                <c:pt idx="3">
                  <c:v>Хороший</c:v>
                </c:pt>
              </c:strCache>
            </c:strRef>
          </c:cat>
          <c:val>
            <c:numRef>
              <c:f>Лист1!$B$21:$B$24</c:f>
              <c:numCache>
                <c:formatCode>0%</c:formatCode>
                <c:ptCount val="4"/>
                <c:pt idx="0">
                  <c:v>1.4619883040935672E-3</c:v>
                </c:pt>
                <c:pt idx="1">
                  <c:v>6.725146198830409E-2</c:v>
                </c:pt>
                <c:pt idx="2">
                  <c:v>0.43128654970760233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7-449B-AF59-908FD1838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58396368"/>
        <c:axId val="58638176"/>
      </c:barChart>
      <c:catAx>
        <c:axId val="5839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38176"/>
        <c:crosses val="autoZero"/>
        <c:auto val="1"/>
        <c:lblAlgn val="ctr"/>
        <c:lblOffset val="100"/>
        <c:noMultiLvlLbl val="0"/>
      </c:catAx>
      <c:valAx>
        <c:axId val="586381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839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rgbClr val="002060"/>
                </a:solidFill>
              </a:rPr>
              <a:t>Оцените уровень подготовки, продемонстрированный выпускниками</a:t>
            </a:r>
            <a:r>
              <a:rPr lang="ru-RU" dirty="0">
                <a:solidFill>
                  <a:srgbClr val="002060"/>
                </a:solidFill>
              </a:rPr>
              <a:t>,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002060"/>
                </a:solidFill>
              </a:rPr>
              <a:t> % от опрошенных </a:t>
            </a:r>
            <a:r>
              <a:rPr lang="ru-RU" sz="1400" b="1" i="0" u="none" strike="noStrike" baseline="0" dirty="0">
                <a:solidFill>
                  <a:srgbClr val="C00000"/>
                </a:solidFill>
                <a:effectLst/>
              </a:rPr>
              <a:t>председателей ГЭК</a:t>
            </a:r>
            <a:endParaRPr lang="ru-RU" baseline="30000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0659990451033334"/>
          <c:y val="0.15891161393204037"/>
          <c:w val="0.54861097466131481"/>
          <c:h val="0.807601357222559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Лист1!$B$31</c:f>
              <c:strCache>
                <c:ptCount val="1"/>
                <c:pt idx="0">
                  <c:v>Оцените уровень подготовки, продемонстрированный выпускниками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Лист1!$A$32:$A$34</c:f>
              <c:strCache>
                <c:ptCount val="3"/>
                <c:pt idx="0">
                  <c:v>Удовлетворительный</c:v>
                </c:pt>
                <c:pt idx="1">
                  <c:v>Отличный</c:v>
                </c:pt>
                <c:pt idx="2">
                  <c:v>Хороший</c:v>
                </c:pt>
              </c:strCache>
            </c:strRef>
          </c:cat>
          <c:val>
            <c:numRef>
              <c:f>Лист1!$B$32:$B$34</c:f>
              <c:numCache>
                <c:formatCode>0.00%</c:formatCode>
                <c:ptCount val="3"/>
                <c:pt idx="0">
                  <c:v>4.6099290780141841E-2</c:v>
                </c:pt>
                <c:pt idx="1">
                  <c:v>0.4432624113475177</c:v>
                </c:pt>
                <c:pt idx="2">
                  <c:v>0.51063829787234039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A-43ED-86FF-057BF962A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58402768"/>
        <c:axId val="58638176"/>
      </c:barChart>
      <c:catAx>
        <c:axId val="5840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38176"/>
        <c:crosses val="autoZero"/>
        <c:auto val="1"/>
        <c:lblAlgn val="ctr"/>
        <c:lblOffset val="100"/>
        <c:noMultiLvlLbl val="0"/>
      </c:catAx>
      <c:valAx>
        <c:axId val="5863817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584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умение выпускников применять теоретические знания в практической деятельности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% от опрошенных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председателей ГЭК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Лист1!$B$32</c:f>
              <c:strCache>
                <c:ptCount val="1"/>
                <c:pt idx="0">
                  <c:v>Оцените умение выпускников применять теоретические знания в практической деятельности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CEB-4702-9E19-00921E9A38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CEB-4702-9E19-00921E9A389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CEB-4702-9E19-00921E9A389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CEB-4702-9E19-00921E9A3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Лист1!$A$33:$A$36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Лист1!$B$33:$B$36</c:f>
              <c:numCache>
                <c:formatCode>0.0%</c:formatCode>
                <c:ptCount val="4"/>
                <c:pt idx="0">
                  <c:v>1.7730496453900709E-3</c:v>
                </c:pt>
                <c:pt idx="1">
                  <c:v>7.2695035460992902E-2</c:v>
                </c:pt>
                <c:pt idx="2">
                  <c:v>0.4432624113475177</c:v>
                </c:pt>
                <c:pt idx="3">
                  <c:v>0.48226950354609927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67-42F3-8705-C9ECD9887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57769072"/>
        <c:axId val="54410768"/>
      </c:barChart>
      <c:catAx>
        <c:axId val="5776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410768"/>
        <c:crosses val="autoZero"/>
        <c:auto val="1"/>
        <c:lblAlgn val="ctr"/>
        <c:lblOffset val="100"/>
        <c:noMultiLvlLbl val="0"/>
      </c:catAx>
      <c:valAx>
        <c:axId val="5441076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776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готовность выпускников к профессиональной деятельности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% от опрошенных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председателей ГЭК</a:t>
            </a:r>
          </a:p>
        </c:rich>
      </c:tx>
      <c:layout>
        <c:manualLayout>
          <c:xMode val="edge"/>
          <c:yMode val="edge"/>
          <c:x val="0.11182162920583769"/>
          <c:y val="1.59506018651905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Лист1!$B$27</c:f>
              <c:strCache>
                <c:ptCount val="1"/>
                <c:pt idx="0">
                  <c:v>Оцените готовность выпускников к профессиональной деятельности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Лист1!$A$28:$A$31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Лист1!$B$28:$B$31</c:f>
              <c:numCache>
                <c:formatCode>0.0%</c:formatCode>
                <c:ptCount val="4"/>
                <c:pt idx="0">
                  <c:v>7.9872204472843447E-4</c:v>
                </c:pt>
                <c:pt idx="1">
                  <c:v>5.5111821086261982E-2</c:v>
                </c:pt>
                <c:pt idx="2">
                  <c:v>0.35303514376996803</c:v>
                </c:pt>
                <c:pt idx="3">
                  <c:v>0.59105431309904155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D-49CB-9A2E-C58133A6D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58419168"/>
        <c:axId val="55127040"/>
      </c:barChart>
      <c:catAx>
        <c:axId val="5841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127040"/>
        <c:crosses val="autoZero"/>
        <c:auto val="1"/>
        <c:lblAlgn val="ctr"/>
        <c:lblOffset val="100"/>
        <c:noMultiLvlLbl val="0"/>
      </c:catAx>
      <c:valAx>
        <c:axId val="5512704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841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0.86295</cdr:y>
    </cdr:from>
    <cdr:to>
      <cdr:x>0.95662</cdr:x>
      <cdr:y>0.94386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2BD96F75-177A-483E-B603-8054FEF3C744}"/>
            </a:ext>
          </a:extLst>
        </cdr:cNvPr>
        <cdr:cNvSpPr/>
      </cdr:nvSpPr>
      <cdr:spPr>
        <a:xfrm xmlns:a="http://schemas.openxmlformats.org/drawingml/2006/main">
          <a:off x="0" y="5067486"/>
          <a:ext cx="5783650" cy="475129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5000"/>
          </a:srgbClr>
        </a:solidFill>
        <a:ln xmlns:a="http://schemas.openxmlformats.org/drawingml/2006/main" w="38100">
          <a:solidFill>
            <a:srgbClr val="C0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0.11855</cdr:x>
      <cdr:y>0.06661</cdr:y>
    </cdr:from>
    <cdr:to>
      <cdr:x>0.38883</cdr:x>
      <cdr:y>0.12219</cdr:y>
    </cdr:to>
    <cdr:sp macro="" textlink="">
      <cdr:nvSpPr>
        <cdr:cNvPr id="2" name="Объект 2">
          <a:extLst xmlns:a="http://schemas.openxmlformats.org/drawingml/2006/main">
            <a:ext uri="{FF2B5EF4-FFF2-40B4-BE49-F238E27FC236}">
              <a16:creationId xmlns:a16="http://schemas.microsoft.com/office/drawing/2014/main" id="{914EAEC7-48DA-4D1D-B5E2-D7A9A5F7BF00}"/>
            </a:ext>
          </a:extLst>
        </cdr:cNvPr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742608" y="387559"/>
          <a:ext cx="1692966" cy="3233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rtlCol="0" anchor="ctr" anchorCtr="0" compatLnSpc="1">
          <a:prstTxWarp prst="textNoShape">
            <a:avLst/>
          </a:prstTxWarp>
          <a:normAutofit lnSpcReduction="10000"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Bef>
              <a:spcPts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ru-RU" sz="18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ППССЗ 	ППКРС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6619D76-E9DE-49CB-8BCE-BE2394A164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E10C6E-5D86-4E6C-8BBD-70AD1F30E4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C3F8D9-5031-4E4D-92B0-C005AC25A048}" type="datetimeFigureOut">
              <a:rPr lang="ru-RU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01AB59-8E69-420B-8AB1-6EF6AF96A8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674717-6D0F-40B0-BE50-D9F6FF4CD9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B2D10D-427D-47C3-BE68-F6E8245B0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0B03D6A-C8CF-438C-81FE-A33E0F1ADA9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54F78A-16D9-481E-9632-BB6AD98415C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3DB61B6A-B537-4971-954F-8567E612276D}" type="datetime1">
              <a:rPr lang="ru-RU"/>
              <a:pPr>
                <a:defRPr/>
              </a:pPr>
              <a:t>23.12.2025</a:t>
            </a:fld>
            <a:endParaRPr/>
          </a:p>
        </p:txBody>
      </p:sp>
      <p:sp>
        <p:nvSpPr>
          <p:cNvPr id="2052" name="Образ слайда 3">
            <a:extLst>
              <a:ext uri="{FF2B5EF4-FFF2-40B4-BE49-F238E27FC236}">
                <a16:creationId xmlns:a16="http://schemas.microsoft.com/office/drawing/2014/main" id="{38F10E53-8AC7-4ACF-AA22-2E3917BB70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FC8E460-2FBD-4CBC-961D-A9BA9F49C65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6A933E-E1F8-4EE7-BB6A-CEFE1EA43FE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325804-E47B-4FF4-B933-1F67114900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7360A409-028F-415E-B842-A47778454B9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12F7B5A3-DABA-420A-9CDD-8DDEB4A3F5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A02BFE5B-0EC9-4202-B195-DF76BBAB1FDD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12B7A3-F7C9-4B27-A489-0C83D9B08F17}"/>
              </a:ext>
            </a:extLst>
          </p:cNvPr>
          <p:cNvSpPr txBox="1"/>
          <p:nvPr/>
        </p:nvSpPr>
        <p:spPr>
          <a:xfrm>
            <a:off x="3849688" y="9378485"/>
            <a:ext cx="2946400" cy="495765"/>
          </a:xfrm>
          <a:prstGeom prst="rect">
            <a:avLst/>
          </a:prstGeom>
          <a:noFill/>
          <a:ln cap="flat">
            <a:noFill/>
          </a:ln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F33250-9838-49FD-A000-220CA48034F5}" type="slidenum">
              <a:rPr kern="0">
                <a:solidFill>
                  <a:srgbClr val="000000"/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ru-RU" sz="1200" kern="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0A409-028F-415E-B842-A47778454B9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5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0A409-028F-415E-B842-A47778454B9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5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0A409-028F-415E-B842-A47778454B9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49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12F7B5A3-DABA-420A-9CDD-8DDEB4A3F5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A02BFE5B-0EC9-4202-B195-DF76BBAB1FDD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12B7A3-F7C9-4B27-A489-0C83D9B08F17}"/>
              </a:ext>
            </a:extLst>
          </p:cNvPr>
          <p:cNvSpPr txBox="1"/>
          <p:nvPr/>
        </p:nvSpPr>
        <p:spPr>
          <a:xfrm>
            <a:off x="3849688" y="9378485"/>
            <a:ext cx="2946400" cy="495765"/>
          </a:xfrm>
          <a:prstGeom prst="rect">
            <a:avLst/>
          </a:prstGeom>
          <a:noFill/>
          <a:ln cap="flat">
            <a:noFill/>
          </a:ln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F33250-9838-49FD-A000-220CA48034F5}" type="slidenum">
              <a:rPr kern="0">
                <a:solidFill>
                  <a:srgbClr val="000000"/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ru-RU" sz="1200" kern="0">
              <a:solidFill>
                <a:srgbClr val="000000"/>
              </a:solidFill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470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9279E-9300-4FEF-8035-1D646C5F625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8894AC-E21A-4658-BF3D-2652DD035C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6D4CD-ADAB-4E5B-843C-9B937615325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B7D48-92DE-4429-9FD6-2542A8FB2D7B}" type="datetime1">
              <a:rPr lang="ru-RU" smtClean="0"/>
              <a:t>23.12.2025</a:t>
            </a:fld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CD208B-8C24-433B-B62E-3335E83971E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DC6D9-191F-4B0A-92FF-494CE552989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86639-A8FE-4CA2-AA69-C2919527DFD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288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137A4-A326-4373-82E6-8018577164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DA06D4-CDDB-4D84-B21F-4689834CCF7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530AF-F57B-4C37-8C17-1750873D738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3E66E-3723-444F-B1A1-D39842BC7B4E}" type="datetime1">
              <a:rPr lang="ru-RU" smtClean="0"/>
              <a:t>23.12.2025</a:t>
            </a:fld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6B615-8679-4B60-A811-87DC258A319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AE84B-8131-45B8-91D3-96591A4346F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B08B3-2E25-4AB3-A173-408D140E9CF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7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CD1B49-288A-4347-B5D0-66023667BD1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9AE30E-0DB0-4700-997D-CAE3DD2FBE4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1CB71C-85CA-43B6-BD3B-4CF45F801EB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C2D0-E745-4BDB-B2C0-EA81A8814D6C}" type="datetime1">
              <a:rPr lang="ru-RU" smtClean="0"/>
              <a:t>23.12.2025</a:t>
            </a:fld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DA77F-74F7-4AF3-8C0D-157A4897A85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7D869-764D-4F29-99CE-C5CB62DE935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C5DD-BB02-4096-9BEB-7415E5E68E2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9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9BD94-8BC3-4DDA-98ED-F0D36505BC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717A69-19C9-47F8-B8FA-C17F31FDFF1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3E2A0-BC1F-4C01-A871-CE291348A31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004E3-C1A0-428B-9158-01DF35E2A2DD}" type="datetime1">
              <a:rPr lang="ru-RU" smtClean="0"/>
              <a:t>23.12.2025</a:t>
            </a:fld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39473-C85E-44A4-97D5-CEC83878DC6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FAC997-994B-458F-B8A1-DC3E11CB9DB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B9D6-128B-4481-B743-087528BAD92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61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AF517-FE20-4D90-B0D3-13A7FDC039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D0D39B-6501-4133-A397-0AC22FE8F5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D5530-367C-4796-A30A-4AFFFE2CCB0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8EC95-63B7-4F2C-9DB8-1E8CAE67FE6D}" type="datetime1">
              <a:rPr lang="ru-RU" smtClean="0"/>
              <a:t>23.12.2025</a:t>
            </a:fld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BD1AF-98F6-4686-AAD9-2E674533CCC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070B3-F810-44D6-B1F1-4C57FC8DCB5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4F365-565B-4BDF-8A58-F33DC8C3B31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43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8771D-D331-4DF3-9ED2-0AC4A36EE2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F67A72-19E8-4F95-9082-81F6B70098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CC7269-FFCE-42A6-9333-EAD769E9B0E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F7EB7D9-0C71-421D-930B-EA5B101AF57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D648C-4883-43FD-9E6A-6429DE5F1766}" type="datetime1">
              <a:rPr lang="ru-RU" smtClean="0"/>
              <a:t>23.12.2025</a:t>
            </a:fld>
            <a:endParaRPr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5A4D651-1AA3-4A85-BF8D-42C1712BD43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C0327FF-1459-45A9-AE2E-ADCA9B57C5E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6FC8-7A39-4523-8BAA-943C99BA932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40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47B8F-0041-4D92-A20A-6078755F99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64348B-1E1C-4430-81F4-3A24A1A462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3E5886-63DC-469C-B9B4-A595F17955E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DB7DD4-EB57-42DA-BDB1-FE00DAC72D5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79F3F9-0979-49CB-BABC-B5731B641E8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446585F-12F4-4DCA-A95D-6E192F3A01B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2C4B5-7C1D-4687-9F99-B45A3B319B81}" type="datetime1">
              <a:rPr lang="ru-RU" smtClean="0"/>
              <a:t>23.12.2025</a:t>
            </a:fld>
            <a:endParaRPr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C7381C9-DACB-46A1-B281-6907B142091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FC9C882-3F7E-44E0-8211-04816ACA89F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66CFE-8BCB-4B40-9D46-827253BBA2C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00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E7514-B339-41E2-8FD8-4195C41917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9C4A716-926E-40F1-B51D-5DDCD962511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B9EA-A0B3-42BE-894E-E796E53834D2}" type="datetime1">
              <a:rPr lang="ru-RU" smtClean="0"/>
              <a:t>23.12.2025</a:t>
            </a:fld>
            <a:endParaRPr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B65A58F-A1E7-4A77-9A47-D8CEBDB4AC2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C9C2670-66EC-4C48-A0E5-AE069928EB3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22B96-60C9-4CBC-9043-EFFA714EA10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2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28052E4-536D-4122-9062-51FD093F87D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42A0-927A-4D0C-B68E-A76B16128A62}" type="datetime1">
              <a:rPr lang="ru-RU" smtClean="0"/>
              <a:t>23.12.2025</a:t>
            </a:fld>
            <a:endParaRPr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C7D67C2-AD9E-4423-8FF8-70DFD2CFF3B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CDD5F62-B702-492B-9ED7-2CF94DCEE9C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9844-6285-4DC9-892A-1AEB34D1303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38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BDF43-64F1-4ED2-8A34-42F1B49138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4C466-6628-4811-B7BB-0D58C90AB8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95EE0C-ED98-44F6-9313-FFAB150A8F5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D2B937E-F3DD-4184-B8A0-61D619E47C8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B7503-9453-4820-B7B1-77259CA319A4}" type="datetime1">
              <a:rPr lang="ru-RU" smtClean="0"/>
              <a:t>23.12.2025</a:t>
            </a:fld>
            <a:endParaRPr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163BB3E-B757-4DFA-B891-5D621AF2C81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6E21018-228D-4E27-BB81-F9A47CD47FD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EA33F-7CB2-4A71-ADBC-E7AC52A9543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126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8FF08-1797-48AB-852B-7C15F1DA4B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8BA3BB-03D3-4FC4-A83B-94C65B02979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4FA743-70CD-42DD-889D-E536D2E553A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5684EDD-48B1-4361-A576-9CCDF80E475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1C9A-067F-404F-8413-E6858BB9BD39}" type="datetime1">
              <a:rPr lang="ru-RU" smtClean="0"/>
              <a:t>23.12.2025</a:t>
            </a:fld>
            <a:endParaRPr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0222AB7-01EF-4F76-8D29-DF500D51DE8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133227A-2833-4173-8EA9-6536B135ADC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1C191-9CB0-427D-82F7-B961EDBACEE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23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D87C6F2-39ED-4B63-AEB6-082968FBC76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0B52C09F-45DF-40F9-A8EC-263BE8C698A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2FC44C-23A9-407E-8068-8DB19196F00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49ADF817-22D6-4B95-8DB3-340AB46F503D}" type="datetime1">
              <a:rPr lang="ru-RU" smtClean="0"/>
              <a:t>23.12.2025</a:t>
            </a:fld>
            <a:endParaRPr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0D32C0-F4B4-480B-9EA5-4A2E56CA2C8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525BB-09A9-45B0-9205-6858E67FC1D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823BB1F5-7E1F-4B95-9ED9-8E0E727426A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4400" kern="1200">
          <a:solidFill>
            <a:srgbClr val="000000"/>
          </a:solidFill>
          <a:latin typeface="Calibri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ru-RU" sz="2800" kern="1200">
          <a:solidFill>
            <a:srgbClr val="000000"/>
          </a:solidFill>
          <a:latin typeface="Calibri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ru-RU" sz="24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ru-RU" sz="20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ru-RU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ru-RU" kern="1200">
          <a:solidFill>
            <a:srgbClr val="000000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82BEE0AA-2DEC-4C94-BEE2-45C5F02A335C}"/>
              </a:ext>
            </a:extLst>
          </p:cNvPr>
          <p:cNvSpPr/>
          <p:nvPr/>
        </p:nvSpPr>
        <p:spPr>
          <a:xfrm>
            <a:off x="430213" y="1808163"/>
            <a:ext cx="11491912" cy="3094037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16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id="{897F2715-6C92-40AB-AF02-0379912AF43A}"/>
              </a:ext>
            </a:extLst>
          </p:cNvPr>
          <p:cNvSpPr/>
          <p:nvPr/>
        </p:nvSpPr>
        <p:spPr>
          <a:xfrm>
            <a:off x="430213" y="1903413"/>
            <a:ext cx="11491912" cy="284003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Оценка качества подготовки выпускников по результатам социологических опросов участниками образовательного процесса</a:t>
            </a:r>
          </a:p>
        </p:txBody>
      </p:sp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7724F1B9-6939-49EE-A158-CC1A9857708B}"/>
              </a:ext>
            </a:extLst>
          </p:cNvPr>
          <p:cNvSpPr/>
          <p:nvPr/>
        </p:nvSpPr>
        <p:spPr>
          <a:xfrm rot="5399996" flipH="1">
            <a:off x="6153150" y="-820737"/>
            <a:ext cx="46038" cy="11491912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16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D79692E-BA67-4010-B967-F06BB43A6C5E}"/>
              </a:ext>
            </a:extLst>
          </p:cNvPr>
          <p:cNvSpPr txBox="1">
            <a:spLocks noChangeArrowheads="1"/>
          </p:cNvSpPr>
          <p:nvPr/>
        </p:nvSpPr>
        <p:spPr>
          <a:xfrm>
            <a:off x="297881" y="5030265"/>
            <a:ext cx="11624244" cy="141529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 группы мониторинга и прогнозирования востребованности кадров Центра опережающей профессиональной подготовки Свердловской области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70000"/>
              <a:buNone/>
            </a:pPr>
            <a:r>
              <a:rPr lang="ru-RU" altLang="ru-RU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Латышев Дмитрий Михайлович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26437E-6D88-4F4C-A31C-6A188F71B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2" y="101772"/>
            <a:ext cx="3001394" cy="1660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6541E0F-A9A1-4413-ADD9-BAD42DC64D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64468" y="829057"/>
          <a:ext cx="6927532" cy="562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E982E-DA42-4D3C-8E14-F4474A52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068" y="34226"/>
            <a:ext cx="4661647" cy="480453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 Свердловской области: профиль целевой аудитории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DF5FA06-4E08-40C9-956A-2B9A80E10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496" y="6458649"/>
            <a:ext cx="4457649" cy="365125"/>
          </a:xfrm>
          <a:noFill/>
        </p:spPr>
        <p:txBody>
          <a:bodyPr rtlCol="0" anchor="ctr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СПО-1 за 2025 год. Всего обучалось 608 человек (0,6% от выпуска).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126D75A-BC6B-4F76-A0EB-62FBBF45B281}"/>
              </a:ext>
            </a:extLst>
          </p:cNvPr>
          <p:cNvSpPr txBox="1">
            <a:spLocks/>
          </p:cNvSpPr>
          <p:nvPr/>
        </p:nvSpPr>
        <p:spPr bwMode="auto">
          <a:xfrm>
            <a:off x="745434" y="904460"/>
            <a:ext cx="4512365" cy="32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sz="2800" kern="1200">
                <a:solidFill>
                  <a:srgbClr val="000000"/>
                </a:solidFill>
                <a:latin typeface="Calibri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sz="2400" kern="1200">
                <a:solidFill>
                  <a:srgbClr val="000000"/>
                </a:solidFill>
                <a:latin typeface="Calibri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sz="2000" kern="1200">
                <a:solidFill>
                  <a:srgbClr val="000000"/>
                </a:solidFill>
                <a:latin typeface="Calibri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kern="1200">
                <a:solidFill>
                  <a:srgbClr val="000000"/>
                </a:solidFill>
                <a:latin typeface="Calibri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kern="1200">
                <a:solidFill>
                  <a:srgbClr val="000000"/>
                </a:solidFill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выпускника – 23,5 года, модальный – 20 лет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0A75773-1058-4111-B904-A529C1E528BB}"/>
              </a:ext>
            </a:extLst>
          </p:cNvPr>
          <p:cNvSpPr txBox="1">
            <a:spLocks/>
          </p:cNvSpPr>
          <p:nvPr/>
        </p:nvSpPr>
        <p:spPr bwMode="auto">
          <a:xfrm>
            <a:off x="8111511" y="1390496"/>
            <a:ext cx="1692966" cy="32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sz="2800" kern="1200">
                <a:solidFill>
                  <a:srgbClr val="000000"/>
                </a:solidFill>
                <a:latin typeface="Calibri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sz="2400" kern="1200">
                <a:solidFill>
                  <a:srgbClr val="000000"/>
                </a:solidFill>
                <a:latin typeface="Calibri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sz="2000" kern="1200">
                <a:solidFill>
                  <a:srgbClr val="000000"/>
                </a:solidFill>
                <a:latin typeface="Calibri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kern="1200">
                <a:solidFill>
                  <a:srgbClr val="000000"/>
                </a:solidFill>
                <a:latin typeface="Calibri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kern="1200">
                <a:solidFill>
                  <a:srgbClr val="000000"/>
                </a:solidFill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Юноши 	Девушки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4E38B4-832A-4A29-B9F7-46B6B6E9E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9" y="5030132"/>
            <a:ext cx="5420653" cy="1326218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42EE13DC-4E82-46C3-8083-A3380D905E1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7079" y="1183318"/>
          <a:ext cx="5246909" cy="384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604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E982E-DA42-4D3C-8E14-F4474A52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068" y="34226"/>
            <a:ext cx="4661647" cy="480453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Выпускники: профиль целевой аудитории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34853F67-813B-4DF2-B45B-5A47B53C18F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4358" y="514680"/>
          <a:ext cx="5753917" cy="584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2">
            <a:extLst>
              <a:ext uri="{FF2B5EF4-FFF2-40B4-BE49-F238E27FC236}">
                <a16:creationId xmlns:a16="http://schemas.microsoft.com/office/drawing/2014/main" id="{8BA50B54-337B-4192-9B97-A87E09154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874" y="6451271"/>
            <a:ext cx="4457649" cy="365125"/>
          </a:xfrm>
          <a:noFill/>
        </p:spPr>
        <p:txBody>
          <a:bodyPr rtlCol="0" anchor="ctr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Росстата за 2024 г..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5231CC50-CBC4-4095-9766-B4903B1DF05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48740" y="503719"/>
          <a:ext cx="5670365" cy="59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784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E982E-DA42-4D3C-8E14-F4474A52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068" y="34226"/>
            <a:ext cx="4661647" cy="480453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Выпускники: профиль целевой аудитории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BA50B54-337B-4192-9B97-A87E09154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874" y="6451271"/>
            <a:ext cx="4457649" cy="365125"/>
          </a:xfrm>
          <a:noFill/>
        </p:spPr>
        <p:txBody>
          <a:bodyPr rtlCol="0" anchor="ctr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Росстата за 2024 г..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EECA2C6-3D47-4DC0-8875-9B828B50F0F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94960" y="644417"/>
          <a:ext cx="7229475" cy="567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914EAEC7-48DA-4D1D-B5E2-D7A9A5F7BF00}"/>
              </a:ext>
            </a:extLst>
          </p:cNvPr>
          <p:cNvSpPr txBox="1">
            <a:spLocks/>
          </p:cNvSpPr>
          <p:nvPr/>
        </p:nvSpPr>
        <p:spPr bwMode="auto">
          <a:xfrm>
            <a:off x="3417591" y="1059570"/>
            <a:ext cx="1692966" cy="32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sz="2800" kern="1200">
                <a:solidFill>
                  <a:srgbClr val="000000"/>
                </a:solidFill>
                <a:latin typeface="Calibri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sz="2400" kern="1200">
                <a:solidFill>
                  <a:srgbClr val="000000"/>
                </a:solidFill>
                <a:latin typeface="Calibri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sz="2000" kern="1200">
                <a:solidFill>
                  <a:srgbClr val="000000"/>
                </a:solidFill>
                <a:latin typeface="Calibri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kern="1200">
                <a:solidFill>
                  <a:srgbClr val="000000"/>
                </a:solidFill>
                <a:latin typeface="Calibri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kern="1200">
                <a:solidFill>
                  <a:srgbClr val="000000"/>
                </a:solidFill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ППССЗ 	ППКРС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7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E982E-DA42-4D3C-8E14-F4474A52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068" y="34226"/>
            <a:ext cx="4661647" cy="480453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Выпускники: профиль целевой аудитории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BA50B54-337B-4192-9B97-A87E09154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874" y="6451271"/>
            <a:ext cx="4457649" cy="365125"/>
          </a:xfrm>
          <a:noFill/>
        </p:spPr>
        <p:txBody>
          <a:bodyPr rtlCol="0" anchor="ctr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Росстата за 2024 г..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EECA2C6-3D47-4DC0-8875-9B828B50F0F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6820" y="514679"/>
          <a:ext cx="6263904" cy="581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EECA2C6-3D47-4DC0-8875-9B828B50F0F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13714" y="514679"/>
          <a:ext cx="5652543" cy="581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id="{29281BB0-581A-4052-B7C5-062C295C4E8B}"/>
              </a:ext>
            </a:extLst>
          </p:cNvPr>
          <p:cNvSpPr txBox="1">
            <a:spLocks/>
          </p:cNvSpPr>
          <p:nvPr/>
        </p:nvSpPr>
        <p:spPr bwMode="auto">
          <a:xfrm>
            <a:off x="7092040" y="982735"/>
            <a:ext cx="1692966" cy="32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ППССЗ 	ППКРС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5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6ABAD-42D2-4A79-AE18-9248F662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8" y="-14022"/>
            <a:ext cx="12176692" cy="714104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проблемы, сформулированные в ходе исследования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104" y="800583"/>
            <a:ext cx="5352225" cy="1515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3005" y="1195395"/>
            <a:ext cx="506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33872" y="791619"/>
            <a:ext cx="2558282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6923" y="791619"/>
            <a:ext cx="2545977" cy="1523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76923" y="1145187"/>
            <a:ext cx="254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Председатели ГЭК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35464" y="1327267"/>
            <a:ext cx="235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6593134" y="2899844"/>
            <a:ext cx="5136777" cy="1435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76923" y="4674332"/>
            <a:ext cx="5615231" cy="1753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11585" y="4775536"/>
            <a:ext cx="529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практическая подготовка выпускников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2103" y="2899844"/>
            <a:ext cx="5352225" cy="572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40564" y="2899844"/>
            <a:ext cx="5087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Преподаватели; Организация обучения и быта; Моральное устаревание оборудования и программ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259827" y="2459335"/>
            <a:ext cx="5136777" cy="299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1441" y="4007618"/>
            <a:ext cx="2196649" cy="1296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70778" y="4117073"/>
            <a:ext cx="2077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образование не достаточное для трудоустройства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95597" y="4007618"/>
            <a:ext cx="2268070" cy="1296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559875" y="4117073"/>
            <a:ext cx="1739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практическая подготовка выпускников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267520" y="3642665"/>
            <a:ext cx="5136777" cy="299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04503" y="5876130"/>
            <a:ext cx="5352225" cy="568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92964" y="5891919"/>
            <a:ext cx="5087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трудоустройство (мотивация) по специальности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412227" y="5435621"/>
            <a:ext cx="5136777" cy="299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4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82BEE0AA-2DEC-4C94-BEE2-45C5F02A335C}"/>
              </a:ext>
            </a:extLst>
          </p:cNvPr>
          <p:cNvSpPr/>
          <p:nvPr/>
        </p:nvSpPr>
        <p:spPr>
          <a:xfrm>
            <a:off x="430213" y="1808163"/>
            <a:ext cx="11491912" cy="3094037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16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id="{897F2715-6C92-40AB-AF02-0379912AF43A}"/>
              </a:ext>
            </a:extLst>
          </p:cNvPr>
          <p:cNvSpPr/>
          <p:nvPr/>
        </p:nvSpPr>
        <p:spPr>
          <a:xfrm>
            <a:off x="430213" y="1903413"/>
            <a:ext cx="11491912" cy="284003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БЛАГОДАРЮ ЗА ВНИМАНИЕ!</a:t>
            </a:r>
          </a:p>
        </p:txBody>
      </p:sp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7724F1B9-6939-49EE-A158-CC1A9857708B}"/>
              </a:ext>
            </a:extLst>
          </p:cNvPr>
          <p:cNvSpPr/>
          <p:nvPr/>
        </p:nvSpPr>
        <p:spPr>
          <a:xfrm rot="5399996" flipH="1">
            <a:off x="6153150" y="-820737"/>
            <a:ext cx="46038" cy="11491912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160" ker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70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51844" y="972765"/>
            <a:ext cx="6736545" cy="52863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51844" y="1378398"/>
            <a:ext cx="6585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СОЦИОЛОГИЧЕСКОЕ ИССЛЕДОВАНИЕ ГИА 2025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AB446-47E8-4111-B770-7E60EBD1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34" y="0"/>
            <a:ext cx="12092865" cy="62417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Социологическое исследование, структура оценки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1022" y="2394533"/>
            <a:ext cx="5946929" cy="1515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3402" y="2394533"/>
            <a:ext cx="5612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выпускников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(15,5 тыс. чел.)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48892" y="4365165"/>
            <a:ext cx="2779059" cy="1515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1161" y="4365166"/>
            <a:ext cx="2779059" cy="1515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97701" y="4341031"/>
            <a:ext cx="2545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председателей ГЭК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(565 чел.)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5432" y="4520604"/>
            <a:ext cx="2545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работодателей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(684 чел.)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AB689A5A-B24B-4997-9C42-25A7954B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769" y="972766"/>
            <a:ext cx="4836078" cy="2936802"/>
          </a:xfrm>
          <a:noFill/>
        </p:spPr>
        <p:txBody>
          <a:bodyPr rtlCol="0" anchor="ctr"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участников образовательного процесса СПО Свердловской области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ГИА 2025 года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оценка полученного образования и представлений о трудоустройстве выпускниками СПО.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АНКЕТИРОВАНИЙ: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Июнь – Июль 2025 г.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NPS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полученного образования по полученной выпускником специальности.</a:t>
            </a:r>
            <a:endParaRPr lang="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AB689A5A-B24B-4997-9C42-25A7954BCB02}"/>
              </a:ext>
            </a:extLst>
          </p:cNvPr>
          <p:cNvSpPr txBox="1">
            <a:spLocks/>
          </p:cNvSpPr>
          <p:nvPr/>
        </p:nvSpPr>
        <p:spPr bwMode="auto">
          <a:xfrm>
            <a:off x="7133165" y="3952743"/>
            <a:ext cx="4807844" cy="233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sz="2800" kern="1200">
                <a:solidFill>
                  <a:srgbClr val="000000"/>
                </a:solidFill>
                <a:latin typeface="Calibri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sz="2400" kern="1200">
                <a:solidFill>
                  <a:srgbClr val="000000"/>
                </a:solidFill>
                <a:latin typeface="Calibri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sz="2000" kern="1200">
                <a:solidFill>
                  <a:srgbClr val="000000"/>
                </a:solidFill>
                <a:latin typeface="Calibri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kern="1200">
                <a:solidFill>
                  <a:srgbClr val="000000"/>
                </a:solidFill>
                <a:latin typeface="Calibri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ru-RU" kern="1200">
                <a:solidFill>
                  <a:srgbClr val="000000"/>
                </a:solidFill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блоки исследования: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профессии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для трудоустройства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трудоустройства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выпускников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Реферальный маркетинг (Мониторинг ГИС-систем)</a:t>
            </a:r>
          </a:p>
        </p:txBody>
      </p:sp>
    </p:spTree>
    <p:extLst>
      <p:ext uri="{BB962C8B-B14F-4D97-AF65-F5344CB8AC3E}">
        <p14:creationId xmlns:p14="http://schemas.microsoft.com/office/powerpoint/2010/main" val="14505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5EF6E1B-A65F-43B8-8536-2995D79A6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50" y="1617129"/>
            <a:ext cx="91583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F3DE777-A3DC-48DF-B8B0-6D3B5BBD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656" y="23694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62BB8DC-B58A-48F0-943C-3D9979373A58}"/>
              </a:ext>
            </a:extLst>
          </p:cNvPr>
          <p:cNvSpPr txBox="1">
            <a:spLocks/>
          </p:cNvSpPr>
          <p:nvPr/>
        </p:nvSpPr>
        <p:spPr>
          <a:xfrm>
            <a:off x="4764180" y="570311"/>
            <a:ext cx="6902526" cy="469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ТОП-10 специальностей, которые выпускники считают: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8C28DA5-04DA-4DB4-8CE4-1E1951DE086B}"/>
              </a:ext>
            </a:extLst>
          </p:cNvPr>
          <p:cNvSpPr txBox="1">
            <a:spLocks/>
          </p:cNvSpPr>
          <p:nvPr/>
        </p:nvSpPr>
        <p:spPr>
          <a:xfrm>
            <a:off x="9187587" y="1030030"/>
            <a:ext cx="2744943" cy="76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невостребованными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NPS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2927AF8-C924-4903-9EBB-62EC0A3B1313}"/>
              </a:ext>
            </a:extLst>
          </p:cNvPr>
          <p:cNvSpPr/>
          <p:nvPr/>
        </p:nvSpPr>
        <p:spPr>
          <a:xfrm>
            <a:off x="9063318" y="1108952"/>
            <a:ext cx="2993482" cy="5614576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01FD2543-EA6B-4918-AB57-ED00E8099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899866"/>
              </p:ext>
            </p:extLst>
          </p:nvPr>
        </p:nvGraphicFramePr>
        <p:xfrm>
          <a:off x="9179859" y="1802035"/>
          <a:ext cx="2744943" cy="4847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4943">
                  <a:extLst>
                    <a:ext uri="{9D8B030D-6E8A-4147-A177-3AD203B41FA5}">
                      <a16:colId xmlns:a16="http://schemas.microsoft.com/office/drawing/2014/main" val="360298818"/>
                    </a:ext>
                  </a:extLst>
                </a:gridCol>
              </a:tblGrid>
              <a:tr h="41987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 деятельность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8724118"/>
                  </a:ext>
                </a:extLst>
              </a:tr>
              <a:tr h="59673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эксплуатация инженерных сооружений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91467"/>
                  </a:ext>
                </a:extLst>
              </a:tr>
              <a:tr h="41987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шиномонтажной мастерской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4165071"/>
                  </a:ext>
                </a:extLst>
              </a:tr>
              <a:tr h="625235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 контроль качества химических соединений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9826204"/>
                  </a:ext>
                </a:extLst>
              </a:tr>
              <a:tr h="304885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Агент рекламный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3653413"/>
                  </a:ext>
                </a:extLst>
              </a:tr>
              <a:tr h="41987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Лесное и лесопарковое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584010"/>
                  </a:ext>
                </a:extLst>
              </a:tr>
              <a:tr h="304885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Землеустройство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7603083"/>
                  </a:ext>
                </a:extLst>
              </a:tr>
              <a:tr h="625235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эксплуатация автомобильных дорог и аэродромов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181348"/>
                  </a:ext>
                </a:extLst>
              </a:tr>
              <a:tr h="59673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Атомные электрические станции и установки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2542600"/>
                  </a:ext>
                </a:extLst>
              </a:tr>
              <a:tr h="41987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 и водоотведение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35355"/>
                  </a:ext>
                </a:extLst>
              </a:tr>
            </a:tbl>
          </a:graphicData>
        </a:graphic>
      </p:graphicFrame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8C28DA5-04DA-4DB4-8CE4-1E1951DE086B}"/>
              </a:ext>
            </a:extLst>
          </p:cNvPr>
          <p:cNvSpPr txBox="1">
            <a:spLocks/>
          </p:cNvSpPr>
          <p:nvPr/>
        </p:nvSpPr>
        <p:spPr>
          <a:xfrm>
            <a:off x="6038679" y="1076024"/>
            <a:ext cx="2874709" cy="76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востребованными в будущем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(анкетирование)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2927AF8-C924-4903-9EBB-62EC0A3B1313}"/>
              </a:ext>
            </a:extLst>
          </p:cNvPr>
          <p:cNvSpPr/>
          <p:nvPr/>
        </p:nvSpPr>
        <p:spPr>
          <a:xfrm>
            <a:off x="6050729" y="1108952"/>
            <a:ext cx="2862659" cy="5614576"/>
          </a:xfrm>
          <a:prstGeom prst="rect">
            <a:avLst/>
          </a:prstGeom>
          <a:noFill/>
          <a:ln w="254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01FD2543-EA6B-4918-AB57-ED00E8099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4072"/>
              </p:ext>
            </p:extLst>
          </p:nvPr>
        </p:nvGraphicFramePr>
        <p:xfrm>
          <a:off x="6155459" y="1798291"/>
          <a:ext cx="2625932" cy="4835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932">
                  <a:extLst>
                    <a:ext uri="{9D8B030D-6E8A-4147-A177-3AD203B41FA5}">
                      <a16:colId xmlns:a16="http://schemas.microsoft.com/office/drawing/2014/main" val="360298818"/>
                    </a:ext>
                  </a:extLst>
                </a:gridCol>
              </a:tblGrid>
              <a:tr h="4383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по обработке цифровой 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7" marR="8067" marT="8067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8724118"/>
                  </a:ext>
                </a:extLst>
              </a:tr>
              <a:tr h="391485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Аддитивные технологии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7" marR="8067" marT="8067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91467"/>
                  </a:ext>
                </a:extLst>
              </a:tr>
              <a:tr h="36987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7" marR="8067" marT="8067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4165071"/>
                  </a:ext>
                </a:extLst>
              </a:tr>
              <a:tr h="57158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Мехатроника и мобильная робототехника (по отраслям)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7" marR="8067" marT="8067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9826204"/>
                  </a:ext>
                </a:extLst>
              </a:tr>
              <a:tr h="36987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Повар, кондитер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7" marR="8067" marT="8067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3653413"/>
                  </a:ext>
                </a:extLst>
              </a:tr>
              <a:tr h="4383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по ремонту и обслуживанию автомобилей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7" marR="8067" marT="8067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584010"/>
                  </a:ext>
                </a:extLst>
              </a:tr>
              <a:tr h="43833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информационных систем и ресурсов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7" marR="8067" marT="8067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7603083"/>
                  </a:ext>
                </a:extLst>
              </a:tr>
              <a:tr h="72394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 и черчение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7" marR="8067" marT="8067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181348"/>
                  </a:ext>
                </a:extLst>
              </a:tr>
              <a:tr h="72394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Контролер станочных и слесарных работ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7" marR="8067" marT="8067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2542600"/>
                  </a:ext>
                </a:extLst>
              </a:tr>
              <a:tr h="36987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машиностроения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7" marR="8067" marT="8067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35355"/>
                  </a:ext>
                </a:extLst>
              </a:tr>
            </a:tbl>
          </a:graphicData>
        </a:graphic>
      </p:graphicFrame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28C28DA5-04DA-4DB4-8CE4-1E1951DE086B}"/>
              </a:ext>
            </a:extLst>
          </p:cNvPr>
          <p:cNvSpPr txBox="1">
            <a:spLocks/>
          </p:cNvSpPr>
          <p:nvPr/>
        </p:nvSpPr>
        <p:spPr>
          <a:xfrm>
            <a:off x="3143806" y="1030030"/>
            <a:ext cx="2744943" cy="76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востребованными сейчас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NPS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2927AF8-C924-4903-9EBB-62EC0A3B1313}"/>
              </a:ext>
            </a:extLst>
          </p:cNvPr>
          <p:cNvSpPr/>
          <p:nvPr/>
        </p:nvSpPr>
        <p:spPr>
          <a:xfrm>
            <a:off x="3210131" y="1108952"/>
            <a:ext cx="2743501" cy="5614575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01FD2543-EA6B-4918-AB57-ED00E8099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59010"/>
              </p:ext>
            </p:extLst>
          </p:nvPr>
        </p:nvGraphicFramePr>
        <p:xfrm>
          <a:off x="3296198" y="1798294"/>
          <a:ext cx="2525437" cy="4864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5437">
                  <a:extLst>
                    <a:ext uri="{9D8B030D-6E8A-4147-A177-3AD203B41FA5}">
                      <a16:colId xmlns:a16="http://schemas.microsoft.com/office/drawing/2014/main" val="360298818"/>
                    </a:ext>
                  </a:extLst>
                </a:gridCol>
              </a:tblGrid>
              <a:tr h="35113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8724118"/>
                  </a:ext>
                </a:extLst>
              </a:tr>
              <a:tr h="68725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Сварщик (ручной и частично механизированной сварки (наплавки)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91467"/>
                  </a:ext>
                </a:extLst>
              </a:tr>
              <a:tr h="43143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системы и программирование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4165071"/>
                  </a:ext>
                </a:extLst>
              </a:tr>
              <a:tr h="41180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Коммерция (по отраслям)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9826204"/>
                  </a:ext>
                </a:extLst>
              </a:tr>
              <a:tr h="43143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по ремонту и обслуживанию автомобилей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3653413"/>
                  </a:ext>
                </a:extLst>
              </a:tr>
              <a:tr h="43143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и бухгалтерский учет (по отраслям)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584010"/>
                  </a:ext>
                </a:extLst>
              </a:tr>
              <a:tr h="35113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Повар, кондитер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7603083"/>
                  </a:ext>
                </a:extLst>
              </a:tr>
              <a:tr h="85345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Электромонтер по ремонту и обслуживанию электрооборудования (по отраслям)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181348"/>
                  </a:ext>
                </a:extLst>
              </a:tr>
              <a:tr h="45506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машиностроения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2542600"/>
                  </a:ext>
                </a:extLst>
              </a:tr>
              <a:tr h="43143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крана (крановщик)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35355"/>
                  </a:ext>
                </a:extLst>
              </a:tr>
            </a:tbl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BB123FAD-4A60-42CC-A7D7-0DC0F57F0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020405"/>
              </p:ext>
            </p:extLst>
          </p:nvPr>
        </p:nvGraphicFramePr>
        <p:xfrm>
          <a:off x="110494" y="1460156"/>
          <a:ext cx="2883382" cy="526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-9364" y="759768"/>
            <a:ext cx="3111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1200" spc="0" baseline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считаете полученную специальность востребованной?, </a:t>
            </a:r>
          </a:p>
          <a:p>
            <a:pPr algn="ctr">
              <a:defRPr lang="ru-RU" sz="1400" b="1" i="0" u="none" strike="noStrike" kern="1200" spc="0" baseline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опрошенных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312AB446-47E8-4111-B770-7E60EBD1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34" y="0"/>
            <a:ext cx="12092865" cy="62417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профессии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9134" y="759768"/>
            <a:ext cx="3002870" cy="59761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3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573BFEA-BB69-4695-8DB3-81DBD1947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26389"/>
              </p:ext>
            </p:extLst>
          </p:nvPr>
        </p:nvGraphicFramePr>
        <p:xfrm>
          <a:off x="6329083" y="223127"/>
          <a:ext cx="5727972" cy="184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070">
                  <a:extLst>
                    <a:ext uri="{9D8B030D-6E8A-4147-A177-3AD203B41FA5}">
                      <a16:colId xmlns:a16="http://schemas.microsoft.com/office/drawing/2014/main" val="3160737413"/>
                    </a:ext>
                  </a:extLst>
                </a:gridCol>
                <a:gridCol w="1935902">
                  <a:extLst>
                    <a:ext uri="{9D8B030D-6E8A-4147-A177-3AD203B41FA5}">
                      <a16:colId xmlns:a16="http://schemas.microsoft.com/office/drawing/2014/main" val="1845001099"/>
                    </a:ext>
                  </a:extLst>
                </a:gridCol>
              </a:tblGrid>
              <a:tr h="4943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Полностью не устраивают полученные знания и навыки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273621"/>
                  </a:ext>
                </a:extLst>
              </a:tr>
              <a:tr h="322674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Уральский железнодорожный техникум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241078"/>
                  </a:ext>
                </a:extLst>
              </a:tr>
              <a:tr h="316089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Екатеринбургский техникум Автоматика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742604"/>
                  </a:ext>
                </a:extLst>
              </a:tr>
              <a:tr h="445753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Свердловский областной медицинский колледж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Новоуральский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076526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F4C2B6A-6297-4CA4-B0D2-80B506C45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457866"/>
              </p:ext>
            </p:extLst>
          </p:nvPr>
        </p:nvGraphicFramePr>
        <p:xfrm>
          <a:off x="6329083" y="4561486"/>
          <a:ext cx="5736938" cy="220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035">
                  <a:extLst>
                    <a:ext uri="{9D8B030D-6E8A-4147-A177-3AD203B41FA5}">
                      <a16:colId xmlns:a16="http://schemas.microsoft.com/office/drawing/2014/main" val="3160737413"/>
                    </a:ext>
                  </a:extLst>
                </a:gridCol>
                <a:gridCol w="1935903">
                  <a:extLst>
                    <a:ext uri="{9D8B030D-6E8A-4147-A177-3AD203B41FA5}">
                      <a16:colId xmlns:a16="http://schemas.microsoft.com/office/drawing/2014/main" val="1845001099"/>
                    </a:ext>
                  </a:extLst>
                </a:gridCol>
              </a:tblGrid>
              <a:tr h="6464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Проблемы в практических умениях выпускников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273621"/>
                  </a:ext>
                </a:extLst>
              </a:tr>
              <a:tr h="502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Новоуральский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технологический колледж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35213"/>
                  </a:ext>
                </a:extLst>
              </a:tr>
              <a:tr h="418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Свердловский областной медицинский колледж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41078"/>
                  </a:ext>
                </a:extLst>
              </a:tr>
              <a:tr h="622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Нижнетагильский торгово-экономический колледж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76884"/>
                  </a:ext>
                </a:extLst>
              </a:tr>
            </a:tbl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12AB446-47E8-4111-B770-7E60EBD1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89"/>
            <a:ext cx="12192000" cy="62417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46FE8228-0FB0-4CBF-A419-962D4ECAC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914547"/>
              </p:ext>
            </p:extLst>
          </p:nvPr>
        </p:nvGraphicFramePr>
        <p:xfrm>
          <a:off x="219444" y="3535010"/>
          <a:ext cx="6028955" cy="332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AAB21B33-E19F-4D8A-B0BE-533D9E7096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769209"/>
              </p:ext>
            </p:extLst>
          </p:nvPr>
        </p:nvGraphicFramePr>
        <p:xfrm>
          <a:off x="0" y="634760"/>
          <a:ext cx="6248400" cy="28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69FF0373-9B7E-493D-B7E3-F3A2AD019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95454"/>
              </p:ext>
            </p:extLst>
          </p:nvPr>
        </p:nvGraphicFramePr>
        <p:xfrm>
          <a:off x="6329083" y="2235249"/>
          <a:ext cx="5727972" cy="2096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2070">
                  <a:extLst>
                    <a:ext uri="{9D8B030D-6E8A-4147-A177-3AD203B41FA5}">
                      <a16:colId xmlns:a16="http://schemas.microsoft.com/office/drawing/2014/main" val="1444704773"/>
                    </a:ext>
                  </a:extLst>
                </a:gridCol>
                <a:gridCol w="1935902">
                  <a:extLst>
                    <a:ext uri="{9D8B030D-6E8A-4147-A177-3AD203B41FA5}">
                      <a16:colId xmlns:a16="http://schemas.microsoft.com/office/drawing/2014/main" val="991547462"/>
                    </a:ext>
                  </a:extLst>
                </a:gridCol>
              </a:tblGrid>
              <a:tr h="338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Специальность</a:t>
                      </a:r>
                    </a:p>
                  </a:txBody>
                  <a:tcPr marL="9043" marR="9043" marT="9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Полученные навыки и знания полностью не устраивают</a:t>
                      </a:r>
                    </a:p>
                  </a:txBody>
                  <a:tcPr marL="9043" marR="9043" marT="9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507130"/>
                  </a:ext>
                </a:extLst>
              </a:tr>
              <a:tr h="28170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Стоматология ортопедическая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398630"/>
                  </a:ext>
                </a:extLst>
              </a:tr>
              <a:tr h="3730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Информационные системы и программирование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546078"/>
                  </a:ext>
                </a:extLst>
              </a:tr>
              <a:tr h="20768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Технология парикмахерского искусства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348864"/>
                  </a:ext>
                </a:extLst>
              </a:tr>
              <a:tr h="33602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Операционная деятельность в логистике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10466"/>
                  </a:ext>
                </a:extLst>
              </a:tr>
              <a:tr h="29181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Графический дизайнер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241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28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2FC4023-528A-4757-8C4F-C056457EF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959398"/>
              </p:ext>
            </p:extLst>
          </p:nvPr>
        </p:nvGraphicFramePr>
        <p:xfrm>
          <a:off x="5396753" y="615096"/>
          <a:ext cx="6732495" cy="3247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9129">
                  <a:extLst>
                    <a:ext uri="{9D8B030D-6E8A-4147-A177-3AD203B41FA5}">
                      <a16:colId xmlns:a16="http://schemas.microsoft.com/office/drawing/2014/main" val="2913567395"/>
                    </a:ext>
                  </a:extLst>
                </a:gridCol>
                <a:gridCol w="1174377">
                  <a:extLst>
                    <a:ext uri="{9D8B030D-6E8A-4147-A177-3AD203B41FA5}">
                      <a16:colId xmlns:a16="http://schemas.microsoft.com/office/drawing/2014/main" val="1062454740"/>
                    </a:ext>
                  </a:extLst>
                </a:gridCol>
                <a:gridCol w="1353670">
                  <a:extLst>
                    <a:ext uri="{9D8B030D-6E8A-4147-A177-3AD203B41FA5}">
                      <a16:colId xmlns:a16="http://schemas.microsoft.com/office/drawing/2014/main" val="3769148076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84630114"/>
                    </a:ext>
                  </a:extLst>
                </a:gridCol>
                <a:gridCol w="1039907">
                  <a:extLst>
                    <a:ext uri="{9D8B030D-6E8A-4147-A177-3AD203B41FA5}">
                      <a16:colId xmlns:a16="http://schemas.microsoft.com/office/drawing/2014/main" val="3916110762"/>
                    </a:ext>
                  </a:extLst>
                </a:gridCol>
              </a:tblGrid>
              <a:tr h="5944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Техникум/колледж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Достаточный уровень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Придется пройти дополнительные курсы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соответствуют ж</a:t>
                      </a:r>
                      <a:r>
                        <a:rPr lang="ru-RU" sz="1200" b="1" u="none" kern="1200" baseline="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елаемому уровню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опрошенных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20681"/>
                  </a:ext>
                </a:extLst>
              </a:tr>
              <a:tr h="3565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Екатеринбургский техникум Автоматика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89638"/>
                  </a:ext>
                </a:extLst>
              </a:tr>
              <a:tr h="54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Свердловский областной медицинский колледж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Новоуральский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942606"/>
                  </a:ext>
                </a:extLst>
              </a:tr>
              <a:tr h="3565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Уральский железнодорожный техникум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976212"/>
                  </a:ext>
                </a:extLst>
              </a:tr>
              <a:tr h="54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Уральский техникум автомобильного транспорта и сервиса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259698"/>
                  </a:ext>
                </a:extLst>
              </a:tr>
              <a:tr h="54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Серовский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политехнический техникум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Новолялинский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89952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FFA88-9680-4830-942E-BB0284BE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4B9D6-128B-4481-B743-087528BAD92F}" type="slidenum">
              <a:rPr lang="ru-RU" b="1" smtClean="0"/>
              <a:pPr>
                <a:defRPr/>
              </a:pPr>
              <a:t>5</a:t>
            </a:fld>
            <a:endParaRPr lang="ru-RU" b="1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EEC78C6-79BD-4632-9F55-987A876BB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24750"/>
              </p:ext>
            </p:extLst>
          </p:nvPr>
        </p:nvGraphicFramePr>
        <p:xfrm>
          <a:off x="5396752" y="3933837"/>
          <a:ext cx="6732495" cy="2553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2236">
                  <a:extLst>
                    <a:ext uri="{9D8B030D-6E8A-4147-A177-3AD203B41FA5}">
                      <a16:colId xmlns:a16="http://schemas.microsoft.com/office/drawing/2014/main" val="275977186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84097419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val="2687015325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3338263299"/>
                    </a:ext>
                  </a:extLst>
                </a:gridCol>
                <a:gridCol w="1030941">
                  <a:extLst>
                    <a:ext uri="{9D8B030D-6E8A-4147-A177-3AD203B41FA5}">
                      <a16:colId xmlns:a16="http://schemas.microsoft.com/office/drawing/2014/main" val="3361469485"/>
                    </a:ext>
                  </a:extLst>
                </a:gridCol>
              </a:tblGrid>
              <a:tr h="22578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Профессия, Специальность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baseline="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549885"/>
                  </a:ext>
                </a:extLst>
              </a:tr>
              <a:tr h="407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Стоматология ортопедическая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071111"/>
                  </a:ext>
                </a:extLst>
              </a:tr>
              <a:tr h="388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Графический дизайнер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92079"/>
                  </a:ext>
                </a:extLst>
              </a:tr>
              <a:tr h="319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Лечебное дело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754388"/>
                  </a:ext>
                </a:extLst>
              </a:tr>
              <a:tr h="60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Информационные системы и программирование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133465"/>
                  </a:ext>
                </a:extLst>
              </a:tr>
              <a:tr h="605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Технология парикмахерского искусства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808591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C8C1DA-1270-4905-B86A-DBE247878AAB}"/>
              </a:ext>
            </a:extLst>
          </p:cNvPr>
          <p:cNvSpPr/>
          <p:nvPr/>
        </p:nvSpPr>
        <p:spPr>
          <a:xfrm>
            <a:off x="8561448" y="631880"/>
            <a:ext cx="2518927" cy="5855642"/>
          </a:xfrm>
          <a:prstGeom prst="rect">
            <a:avLst/>
          </a:prstGeom>
          <a:solidFill>
            <a:srgbClr val="C00000">
              <a:alpha val="5000"/>
            </a:srgbClr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12AB446-47E8-4111-B770-7E60EBD1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89"/>
            <a:ext cx="12192000" cy="62417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для трудоустройства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392378"/>
              </p:ext>
            </p:extLst>
          </p:nvPr>
        </p:nvGraphicFramePr>
        <p:xfrm>
          <a:off x="121099" y="631880"/>
          <a:ext cx="5002227" cy="585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235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5EF6E1B-A65F-43B8-8536-2995D79A6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50" y="1617129"/>
            <a:ext cx="91583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F3DE777-A3DC-48DF-B8B0-6D3B5BBD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656" y="23694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66F62F-ACFE-45F6-89CB-E3BB402D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336" y="3545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FE3F762-1A03-413D-AAB1-F356E717AB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748401"/>
              </p:ext>
            </p:extLst>
          </p:nvPr>
        </p:nvGraphicFramePr>
        <p:xfrm>
          <a:off x="384068" y="849219"/>
          <a:ext cx="6045915" cy="587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12AB446-47E8-4111-B770-7E60EBD1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34" y="0"/>
            <a:ext cx="12092865" cy="62417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трудоустройства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BD96F75-177A-483E-B603-8054FEF3C744}"/>
              </a:ext>
            </a:extLst>
          </p:cNvPr>
          <p:cNvSpPr/>
          <p:nvPr/>
        </p:nvSpPr>
        <p:spPr>
          <a:xfrm>
            <a:off x="384068" y="4312024"/>
            <a:ext cx="5774685" cy="571261"/>
          </a:xfrm>
          <a:prstGeom prst="rect">
            <a:avLst/>
          </a:prstGeom>
          <a:solidFill>
            <a:srgbClr val="C00000">
              <a:alpha val="5000"/>
            </a:srgbClr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1BD8423-8BEC-4DC1-B814-9B35D7098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00563"/>
              </p:ext>
            </p:extLst>
          </p:nvPr>
        </p:nvGraphicFramePr>
        <p:xfrm>
          <a:off x="6543065" y="785871"/>
          <a:ext cx="5433782" cy="2783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8041">
                  <a:extLst>
                    <a:ext uri="{9D8B030D-6E8A-4147-A177-3AD203B41FA5}">
                      <a16:colId xmlns:a16="http://schemas.microsoft.com/office/drawing/2014/main" val="1873349381"/>
                    </a:ext>
                  </a:extLst>
                </a:gridCol>
                <a:gridCol w="1335741">
                  <a:extLst>
                    <a:ext uri="{9D8B030D-6E8A-4147-A177-3AD203B41FA5}">
                      <a16:colId xmlns:a16="http://schemas.microsoft.com/office/drawing/2014/main" val="2053440009"/>
                    </a:ext>
                  </a:extLst>
                </a:gridCol>
              </a:tblGrid>
              <a:tr h="4342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Техникум/колледж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Требуется помощь в трудоустройстве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32769"/>
                  </a:ext>
                </a:extLst>
              </a:tr>
              <a:tr h="4429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Екатеринбургский техникум Автоматика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76118"/>
                  </a:ext>
                </a:extLst>
              </a:tr>
              <a:tr h="44292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Новоуральский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технологический колледж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76661"/>
                  </a:ext>
                </a:extLst>
              </a:tr>
              <a:tr h="4429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Северный педагогический колледж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60017"/>
                  </a:ext>
                </a:extLst>
              </a:tr>
              <a:tr h="4429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Алапаевский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многопрофильный техникум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46575"/>
                  </a:ext>
                </a:extLst>
              </a:tr>
              <a:tr h="4429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Свердловский областной медицинский колледж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Красноуфимский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3479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2E48F2EE-9203-4ED7-993D-D56B5CAE7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233216"/>
              </p:ext>
            </p:extLst>
          </p:nvPr>
        </p:nvGraphicFramePr>
        <p:xfrm>
          <a:off x="6543065" y="3723831"/>
          <a:ext cx="5433782" cy="2721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5970">
                  <a:extLst>
                    <a:ext uri="{9D8B030D-6E8A-4147-A177-3AD203B41FA5}">
                      <a16:colId xmlns:a16="http://schemas.microsoft.com/office/drawing/2014/main" val="181940589"/>
                    </a:ext>
                  </a:extLst>
                </a:gridCol>
                <a:gridCol w="1317812">
                  <a:extLst>
                    <a:ext uri="{9D8B030D-6E8A-4147-A177-3AD203B41FA5}">
                      <a16:colId xmlns:a16="http://schemas.microsoft.com/office/drawing/2014/main" val="3747495332"/>
                    </a:ext>
                  </a:extLst>
                </a:gridCol>
              </a:tblGrid>
              <a:tr h="4890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Техникум/колледж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собираюсь трудоустраиваться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95133"/>
                  </a:ext>
                </a:extLst>
              </a:tr>
              <a:tr h="428009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Колледж железнодорожного транспорта -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УрГУПС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22479"/>
                  </a:ext>
                </a:extLst>
              </a:tr>
              <a:tr h="428009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Екатеринбургский техникум химического машиностроения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77739"/>
                  </a:ext>
                </a:extLst>
              </a:tr>
              <a:tr h="428009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Техникум индустрии питания и услуг Кулинар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44877"/>
                  </a:ext>
                </a:extLst>
              </a:tr>
              <a:tr h="354345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Ирбитский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политехникум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22353"/>
                  </a:ext>
                </a:extLst>
              </a:tr>
              <a:tr h="505145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Верхнепышминский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механико-технологический техникум Юность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65922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D96F75-177A-483E-B603-8054FEF3C744}"/>
              </a:ext>
            </a:extLst>
          </p:cNvPr>
          <p:cNvSpPr/>
          <p:nvPr/>
        </p:nvSpPr>
        <p:spPr>
          <a:xfrm>
            <a:off x="370881" y="2777900"/>
            <a:ext cx="5774685" cy="571261"/>
          </a:xfrm>
          <a:prstGeom prst="rect">
            <a:avLst/>
          </a:prstGeom>
          <a:solidFill>
            <a:srgbClr val="C00000">
              <a:alpha val="5000"/>
            </a:srgbClr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4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17024" y="2184143"/>
            <a:ext cx="6597539" cy="655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7024" y="1357278"/>
            <a:ext cx="6597539" cy="655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8059" y="632873"/>
            <a:ext cx="6597539" cy="655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FE8DDB0-C3F9-4A9E-AB84-090B442F640E}"/>
              </a:ext>
            </a:extLst>
          </p:cNvPr>
          <p:cNvSpPr txBox="1">
            <a:spLocks/>
          </p:cNvSpPr>
          <p:nvPr/>
        </p:nvSpPr>
        <p:spPr>
          <a:xfrm>
            <a:off x="117024" y="2094831"/>
            <a:ext cx="6597539" cy="844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 планируете продолжать обучение в высшем учебном заведении после окончания колледжа / техникума? (10,54 %)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CC5AC3F-F003-4D18-8A92-B157FEA69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87869"/>
              </p:ext>
            </p:extLst>
          </p:nvPr>
        </p:nvGraphicFramePr>
        <p:xfrm>
          <a:off x="108061" y="3988552"/>
          <a:ext cx="6794763" cy="2795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4329">
                  <a:extLst>
                    <a:ext uri="{9D8B030D-6E8A-4147-A177-3AD203B41FA5}">
                      <a16:colId xmlns:a16="http://schemas.microsoft.com/office/drawing/2014/main" val="2770328771"/>
                    </a:ext>
                  </a:extLst>
                </a:gridCol>
                <a:gridCol w="1159371">
                  <a:extLst>
                    <a:ext uri="{9D8B030D-6E8A-4147-A177-3AD203B41FA5}">
                      <a16:colId xmlns:a16="http://schemas.microsoft.com/office/drawing/2014/main" val="1225178405"/>
                    </a:ext>
                  </a:extLst>
                </a:gridCol>
                <a:gridCol w="1111063">
                  <a:extLst>
                    <a:ext uri="{9D8B030D-6E8A-4147-A177-3AD203B41FA5}">
                      <a16:colId xmlns:a16="http://schemas.microsoft.com/office/drawing/2014/main" val="50401102"/>
                    </a:ext>
                  </a:extLst>
                </a:gridCol>
              </a:tblGrid>
              <a:tr h="42435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ответов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ответов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87486"/>
                  </a:ext>
                </a:extLst>
              </a:tr>
              <a:tr h="42435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федеральный университет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УрФУ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7238"/>
                  </a:ext>
                </a:extLst>
              </a:tr>
              <a:tr h="42435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государственный экономический университет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УрГЭУ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60058"/>
                  </a:ext>
                </a:extLst>
              </a:tr>
              <a:tr h="488731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государственный медицинский университет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УрГМУ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19063"/>
                  </a:ext>
                </a:extLst>
              </a:tr>
              <a:tr h="46064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государственный профессионально-педагогический университет (РГППУ)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3,17%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70510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Уральский государственный университет путей сообщения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УрГУПС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38104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BD712F-6352-4E53-BBB1-5927B4F4A587}"/>
              </a:ext>
            </a:extLst>
          </p:cNvPr>
          <p:cNvSpPr txBox="1">
            <a:spLocks/>
          </p:cNvSpPr>
          <p:nvPr/>
        </p:nvSpPr>
        <p:spPr>
          <a:xfrm>
            <a:off x="973154" y="1441800"/>
            <a:ext cx="4885277" cy="480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 планируете служить в армии? (10,13 %)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88264" y="2938943"/>
            <a:ext cx="6714559" cy="873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53477" y="3040204"/>
            <a:ext cx="229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ВУЗы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04A3542-40C3-4025-9474-5266DA94646E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7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выпускников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BBD712F-6352-4E53-BBB1-5927B4F4A587}"/>
              </a:ext>
            </a:extLst>
          </p:cNvPr>
          <p:cNvSpPr txBox="1">
            <a:spLocks/>
          </p:cNvSpPr>
          <p:nvPr/>
        </p:nvSpPr>
        <p:spPr>
          <a:xfrm>
            <a:off x="1255542" y="743063"/>
            <a:ext cx="4490833" cy="480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Трудоустроены на момент ГИА (39%)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2E48F2EE-9203-4ED7-993D-D56B5CAE7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9751"/>
              </p:ext>
            </p:extLst>
          </p:nvPr>
        </p:nvGraphicFramePr>
        <p:xfrm>
          <a:off x="7073151" y="563850"/>
          <a:ext cx="5002307" cy="2912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6047">
                  <a:extLst>
                    <a:ext uri="{9D8B030D-6E8A-4147-A177-3AD203B41FA5}">
                      <a16:colId xmlns:a16="http://schemas.microsoft.com/office/drawing/2014/main" val="181940589"/>
                    </a:ext>
                  </a:extLst>
                </a:gridCol>
                <a:gridCol w="1646260">
                  <a:extLst>
                    <a:ext uri="{9D8B030D-6E8A-4147-A177-3AD203B41FA5}">
                      <a16:colId xmlns:a16="http://schemas.microsoft.com/office/drawing/2014/main" val="3747495332"/>
                    </a:ext>
                  </a:extLst>
                </a:gridCol>
              </a:tblGrid>
              <a:tr h="4760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Техникум/колледж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нетрудоустроенных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95133"/>
                  </a:ext>
                </a:extLst>
              </a:tr>
              <a:tr h="6321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Нижнетагильский государственный профессиональный колледж имени Н. А. Демидова филиал Артемовский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22479"/>
                  </a:ext>
                </a:extLst>
              </a:tr>
              <a:tr h="4386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Екатеринбургский техникум Автоматика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77739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Екатеринбургский монтажный колледж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44877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Уральский колледж технологий и предпринимательства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22353"/>
                  </a:ext>
                </a:extLst>
              </a:tr>
              <a:tr h="5127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Новоуральский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технологический колледж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65922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B1BD8423-8BEC-4DC1-B814-9B35D7098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36023"/>
              </p:ext>
            </p:extLst>
          </p:nvPr>
        </p:nvGraphicFramePr>
        <p:xfrm>
          <a:off x="7073151" y="3982150"/>
          <a:ext cx="5002307" cy="2801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0730">
                  <a:extLst>
                    <a:ext uri="{9D8B030D-6E8A-4147-A177-3AD203B41FA5}">
                      <a16:colId xmlns:a16="http://schemas.microsoft.com/office/drawing/2014/main" val="1873349381"/>
                    </a:ext>
                  </a:extLst>
                </a:gridCol>
                <a:gridCol w="1631577">
                  <a:extLst>
                    <a:ext uri="{9D8B030D-6E8A-4147-A177-3AD203B41FA5}">
                      <a16:colId xmlns:a16="http://schemas.microsoft.com/office/drawing/2014/main" val="2053440009"/>
                    </a:ext>
                  </a:extLst>
                </a:gridCol>
              </a:tblGrid>
              <a:tr h="4963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Специальность/профессия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нетрудоустроенных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32769"/>
                  </a:ext>
                </a:extLst>
              </a:tr>
              <a:tr h="39009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Дизайн (по отраслям)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76118"/>
                  </a:ext>
                </a:extLst>
              </a:tr>
              <a:tr h="520781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 отделочных строительных и декоративных работ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76661"/>
                  </a:ext>
                </a:extLst>
              </a:tr>
              <a:tr h="4291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Преподавание в начальных классах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60017"/>
                  </a:ext>
                </a:extLst>
              </a:tr>
              <a:tr h="52662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Земельно-имущественные отношения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46575"/>
                  </a:ext>
                </a:extLst>
              </a:tr>
              <a:tr h="43885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Лечебное дело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3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97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5EF6E1B-A65F-43B8-8536-2995D79A6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84" y="1022325"/>
            <a:ext cx="91583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F3DE777-A3DC-48DF-B8B0-6D3B5BBD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656" y="23694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66F62F-ACFE-45F6-89CB-E3BB402D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336" y="3545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04A3542-40C3-4025-9474-5266DA94646E}"/>
              </a:ext>
            </a:extLst>
          </p:cNvPr>
          <p:cNvSpPr txBox="1">
            <a:spLocks/>
          </p:cNvSpPr>
          <p:nvPr/>
        </p:nvSpPr>
        <p:spPr>
          <a:xfrm>
            <a:off x="152704" y="66517"/>
            <a:ext cx="11886591" cy="585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председателей ГЭК  и представителей работодателей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71B70FC0-6BE6-4717-91CA-F283C938F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600349"/>
              </p:ext>
            </p:extLst>
          </p:nvPr>
        </p:nvGraphicFramePr>
        <p:xfrm>
          <a:off x="343524" y="805911"/>
          <a:ext cx="5450021" cy="398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FCED351-F37A-4EA5-BFAB-233890DC3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202714"/>
              </p:ext>
            </p:extLst>
          </p:nvPr>
        </p:nvGraphicFramePr>
        <p:xfrm>
          <a:off x="383996" y="4472905"/>
          <a:ext cx="5450021" cy="211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122">
                  <a:extLst>
                    <a:ext uri="{9D8B030D-6E8A-4147-A177-3AD203B41FA5}">
                      <a16:colId xmlns:a16="http://schemas.microsoft.com/office/drawing/2014/main" val="3160737413"/>
                    </a:ext>
                  </a:extLst>
                </a:gridCol>
                <a:gridCol w="1799899">
                  <a:extLst>
                    <a:ext uri="{9D8B030D-6E8A-4147-A177-3AD203B41FA5}">
                      <a16:colId xmlns:a16="http://schemas.microsoft.com/office/drawing/2014/main" val="1845001099"/>
                    </a:ext>
                  </a:extLst>
                </a:gridCol>
              </a:tblGrid>
              <a:tr h="5921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Наибольшая доля оценок «3»,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опрошенных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273621"/>
                  </a:ext>
                </a:extLst>
              </a:tr>
              <a:tr h="5273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Полипрофильный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техникум им. О. В.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Терёшкина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435213"/>
                  </a:ext>
                </a:extLst>
              </a:tr>
              <a:tr h="4750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Новоуральский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технологический колледж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25862"/>
                  </a:ext>
                </a:extLst>
              </a:tr>
              <a:tr h="4750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Краснотурьинский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политехникум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81893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93808C23-A11C-4EB3-AB61-6A5C7FA032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413532"/>
              </p:ext>
            </p:extLst>
          </p:nvPr>
        </p:nvGraphicFramePr>
        <p:xfrm>
          <a:off x="5893905" y="829252"/>
          <a:ext cx="5954571" cy="398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EA1A2392-4968-4E19-91C5-11E2C6110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145800"/>
              </p:ext>
            </p:extLst>
          </p:nvPr>
        </p:nvGraphicFramePr>
        <p:xfrm>
          <a:off x="6096000" y="4485831"/>
          <a:ext cx="5752476" cy="2111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6188">
                  <a:extLst>
                    <a:ext uri="{9D8B030D-6E8A-4147-A177-3AD203B41FA5}">
                      <a16:colId xmlns:a16="http://schemas.microsoft.com/office/drawing/2014/main" val="406537984"/>
                    </a:ext>
                  </a:extLst>
                </a:gridCol>
                <a:gridCol w="1736288">
                  <a:extLst>
                    <a:ext uri="{9D8B030D-6E8A-4147-A177-3AD203B41FA5}">
                      <a16:colId xmlns:a16="http://schemas.microsoft.com/office/drawing/2014/main" val="22722209"/>
                    </a:ext>
                  </a:extLst>
                </a:gridCol>
              </a:tblGrid>
              <a:tr h="5852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Наибольшая доля оценок «3»,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опрошенных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616281"/>
                  </a:ext>
                </a:extLst>
              </a:tr>
              <a:tr h="490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Полипрофильный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техникум им. О. В.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Терёшкина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982603"/>
                  </a:ext>
                </a:extLst>
              </a:tr>
              <a:tr h="490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Уральский горнозаводской колледж имени Демидовых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045279"/>
                  </a:ext>
                </a:extLst>
              </a:tr>
              <a:tr h="490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Верхнесалдинский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авиаметаллургический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колледж им. А.А. Евстигнеева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037709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0C8C1DA-1270-4905-B86A-DBE247878AAB}"/>
              </a:ext>
            </a:extLst>
          </p:cNvPr>
          <p:cNvSpPr/>
          <p:nvPr/>
        </p:nvSpPr>
        <p:spPr>
          <a:xfrm>
            <a:off x="383932" y="3209365"/>
            <a:ext cx="5509974" cy="1199464"/>
          </a:xfrm>
          <a:prstGeom prst="rect">
            <a:avLst/>
          </a:prstGeom>
          <a:solidFill>
            <a:srgbClr val="C00000">
              <a:alpha val="5000"/>
            </a:srgbClr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0C8C1DA-1270-4905-B86A-DBE247878AAB}"/>
              </a:ext>
            </a:extLst>
          </p:cNvPr>
          <p:cNvSpPr/>
          <p:nvPr/>
        </p:nvSpPr>
        <p:spPr>
          <a:xfrm>
            <a:off x="6095999" y="3836409"/>
            <a:ext cx="5878495" cy="595641"/>
          </a:xfrm>
          <a:prstGeom prst="rect">
            <a:avLst/>
          </a:prstGeom>
          <a:solidFill>
            <a:srgbClr val="C00000">
              <a:alpha val="5000"/>
            </a:srgbClr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5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5EF6E1B-A65F-43B8-8536-2995D79A6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06" y="711606"/>
            <a:ext cx="91583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F3DE777-A3DC-48DF-B8B0-6D3B5BBD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656" y="23694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66F62F-ACFE-45F6-89CB-E3BB402D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336" y="3545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04A3542-40C3-4025-9474-5266DA94646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11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председателей ГЭК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8DA3121B-008F-4C5B-B847-C2E22BA69E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587809"/>
              </p:ext>
            </p:extLst>
          </p:nvPr>
        </p:nvGraphicFramePr>
        <p:xfrm>
          <a:off x="461817" y="703726"/>
          <a:ext cx="5660994" cy="408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6CA0ACF-D418-42FE-90AA-145876B92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958148"/>
              </p:ext>
            </p:extLst>
          </p:nvPr>
        </p:nvGraphicFramePr>
        <p:xfrm>
          <a:off x="6096001" y="757325"/>
          <a:ext cx="5878496" cy="398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51360AA-27DD-4F21-AE8C-80C1D00FC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47823"/>
              </p:ext>
            </p:extLst>
          </p:nvPr>
        </p:nvGraphicFramePr>
        <p:xfrm>
          <a:off x="435005" y="4593653"/>
          <a:ext cx="5420659" cy="2031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619">
                  <a:extLst>
                    <a:ext uri="{9D8B030D-6E8A-4147-A177-3AD203B41FA5}">
                      <a16:colId xmlns:a16="http://schemas.microsoft.com/office/drawing/2014/main" val="3160737413"/>
                    </a:ext>
                  </a:extLst>
                </a:gridCol>
                <a:gridCol w="2379040">
                  <a:extLst>
                    <a:ext uri="{9D8B030D-6E8A-4147-A177-3AD203B41FA5}">
                      <a16:colId xmlns:a16="http://schemas.microsoft.com/office/drawing/2014/main" val="1845001099"/>
                    </a:ext>
                  </a:extLst>
                </a:gridCol>
              </a:tblGrid>
              <a:tr h="500321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Наибольшая доля оценок «3», </a:t>
                      </a:r>
                    </a:p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опрошенных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273621"/>
                  </a:ext>
                </a:extLst>
              </a:tr>
              <a:tr h="486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Верхнесалдинский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авиаметаллургический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 им. А.А. Евстигнеева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435213"/>
                  </a:ext>
                </a:extLst>
              </a:tr>
              <a:tr h="486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Нижнетагильский техникум металлообрабатывающих производств и сервиса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25862"/>
                  </a:ext>
                </a:extLst>
              </a:tr>
              <a:tr h="486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горнозаводской колледж имени Демидовых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81893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EDA087C0-1043-416D-8B12-A7F0B5A7B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8712"/>
              </p:ext>
            </p:extLst>
          </p:nvPr>
        </p:nvGraphicFramePr>
        <p:xfrm>
          <a:off x="6096000" y="4590209"/>
          <a:ext cx="5878496" cy="196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371">
                  <a:extLst>
                    <a:ext uri="{9D8B030D-6E8A-4147-A177-3AD203B41FA5}">
                      <a16:colId xmlns:a16="http://schemas.microsoft.com/office/drawing/2014/main" val="3160737413"/>
                    </a:ext>
                  </a:extLst>
                </a:gridCol>
                <a:gridCol w="2565125">
                  <a:extLst>
                    <a:ext uri="{9D8B030D-6E8A-4147-A177-3AD203B41FA5}">
                      <a16:colId xmlns:a16="http://schemas.microsoft.com/office/drawing/2014/main" val="1845001099"/>
                    </a:ext>
                  </a:extLst>
                </a:gridCol>
              </a:tblGrid>
              <a:tr h="50428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Наибольшая доля оценок «3», </a:t>
                      </a:r>
                    </a:p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опрошенных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273621"/>
                  </a:ext>
                </a:extLst>
              </a:tr>
              <a:tr h="576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Верхнесалдинский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авиаметаллургический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 им. А.А. Евстигнеева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435213"/>
                  </a:ext>
                </a:extLst>
              </a:tr>
              <a:tr h="441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Камышловский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техникум промышленности и транспорта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25862"/>
                  </a:ext>
                </a:extLst>
              </a:tr>
              <a:tr h="441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Каменск-Уральский радиотехнический техникум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8189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77982B-6F77-4CD1-A4BA-91DB5B92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794" y="6301443"/>
            <a:ext cx="2743200" cy="365125"/>
          </a:xfrm>
        </p:spPr>
        <p:txBody>
          <a:bodyPr/>
          <a:lstStyle/>
          <a:p>
            <a:pPr>
              <a:defRPr/>
            </a:pPr>
            <a:fld id="{8BB4B9D6-128B-4481-B743-087528BAD92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C8C1DA-1270-4905-B86A-DBE247878AAB}"/>
              </a:ext>
            </a:extLst>
          </p:cNvPr>
          <p:cNvSpPr/>
          <p:nvPr/>
        </p:nvSpPr>
        <p:spPr>
          <a:xfrm>
            <a:off x="435004" y="3119718"/>
            <a:ext cx="11539491" cy="1358060"/>
          </a:xfrm>
          <a:prstGeom prst="rect">
            <a:avLst/>
          </a:prstGeom>
          <a:solidFill>
            <a:srgbClr val="C00000">
              <a:alpha val="5000"/>
            </a:srgbClr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89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8845</TotalTime>
  <Words>1220</Words>
  <Application>Microsoft Office PowerPoint</Application>
  <PresentationFormat>Широкоэкранный</PresentationFormat>
  <Paragraphs>313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Социологическое исследование, структура оценки</vt:lpstr>
      <vt:lpstr>Востребованность профессии</vt:lpstr>
      <vt:lpstr>Качество образования</vt:lpstr>
      <vt:lpstr>Качество образования для трудоустройства</vt:lpstr>
      <vt:lpstr>Возможности трудоустройства</vt:lpstr>
      <vt:lpstr>Презентация PowerPoint</vt:lpstr>
      <vt:lpstr>Презентация PowerPoint</vt:lpstr>
      <vt:lpstr>Презентация PowerPoint</vt:lpstr>
      <vt:lpstr>Выпускники СПО Свердловской области: профиль целевой аудитории</vt:lpstr>
      <vt:lpstr>Выпускники: профиль целевой аудитории</vt:lpstr>
      <vt:lpstr>Выпускники: профиль целевой аудитории</vt:lpstr>
      <vt:lpstr>Выпускники: профиль целевой аудитории</vt:lpstr>
      <vt:lpstr>Основные проблемы, сформулированные в ходе исследования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Синхронизация Профессионалитет</dc:title>
  <dc:creator>Буглак Дмитрий Викторович</dc:creator>
  <cp:lastModifiedBy>Латышев Дмитрий Михайлович</cp:lastModifiedBy>
  <cp:revision>1318</cp:revision>
  <cp:lastPrinted>2025-08-11T10:27:45Z</cp:lastPrinted>
  <dcterms:created xsi:type="dcterms:W3CDTF">2025-01-29T04:56:37Z</dcterms:created>
  <dcterms:modified xsi:type="dcterms:W3CDTF">2025-12-23T09:06:57Z</dcterms:modified>
</cp:coreProperties>
</file>